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7"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487"/>
    <a:srgbClr val="4DC58D"/>
    <a:srgbClr val="48BB4F"/>
    <a:srgbClr val="70AD47"/>
    <a:srgbClr val="54CCCD"/>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B6AB47B-A5E5-42E6-B9F8-A1A343FFA09E}" v="1008" dt="2025-06-13T00:23:38.35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showGuides="1">
      <p:cViewPr varScale="1">
        <p:scale>
          <a:sx n="53" d="100"/>
          <a:sy n="53" d="100"/>
        </p:scale>
        <p:origin x="715" y="58"/>
      </p:cViewPr>
      <p:guideLst>
        <p:guide orient="horz" pos="2137"/>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8ECA8CF-A032-4C8F-92B2-381B50B773EA}" type="doc">
      <dgm:prSet loTypeId="urn:microsoft.com/office/officeart/2005/8/layout/hChevron3" loCatId="process" qsTypeId="urn:microsoft.com/office/officeart/2005/8/quickstyle/simple1" qsCatId="simple" csTypeId="urn:microsoft.com/office/officeart/2005/8/colors/colorful5" csCatId="colorful" phldr="1"/>
      <dgm:spPr/>
    </dgm:pt>
    <dgm:pt modelId="{969F0F7A-57BE-4ED6-B1C0-34DC015054A6}">
      <dgm:prSet phldrT="[Text]"/>
      <dgm:spPr/>
      <dgm:t>
        <a:bodyPr/>
        <a:lstStyle/>
        <a:p>
          <a:r>
            <a:rPr lang="en-US" dirty="0"/>
            <a:t>Data Collection</a:t>
          </a:r>
          <a:endParaRPr lang="en-PH" dirty="0"/>
        </a:p>
      </dgm:t>
    </dgm:pt>
    <dgm:pt modelId="{C1C12581-3A43-4D58-8DD6-363ADEF177BF}" type="parTrans" cxnId="{791D35C3-2932-4674-AC66-B94450B2D9BF}">
      <dgm:prSet/>
      <dgm:spPr/>
      <dgm:t>
        <a:bodyPr/>
        <a:lstStyle/>
        <a:p>
          <a:endParaRPr lang="en-PH"/>
        </a:p>
      </dgm:t>
    </dgm:pt>
    <dgm:pt modelId="{862DD237-A57C-49FD-801F-A791FE9BADAF}" type="sibTrans" cxnId="{791D35C3-2932-4674-AC66-B94450B2D9BF}">
      <dgm:prSet/>
      <dgm:spPr/>
      <dgm:t>
        <a:bodyPr/>
        <a:lstStyle/>
        <a:p>
          <a:endParaRPr lang="en-PH"/>
        </a:p>
      </dgm:t>
    </dgm:pt>
    <dgm:pt modelId="{E8746F49-68AF-4BE1-855B-3CC5348CF34C}">
      <dgm:prSet phldrT="[Text]"/>
      <dgm:spPr/>
      <dgm:t>
        <a:bodyPr/>
        <a:lstStyle/>
        <a:p>
          <a:r>
            <a:rPr lang="en-US" dirty="0"/>
            <a:t>Data Cleaning</a:t>
          </a:r>
          <a:endParaRPr lang="en-PH" dirty="0"/>
        </a:p>
      </dgm:t>
    </dgm:pt>
    <dgm:pt modelId="{523C38DF-B7C7-4871-8B9B-33D4A9B0675E}" type="parTrans" cxnId="{4E3C7F12-44E7-4A83-93C5-DC22E1C17E03}">
      <dgm:prSet/>
      <dgm:spPr/>
      <dgm:t>
        <a:bodyPr/>
        <a:lstStyle/>
        <a:p>
          <a:endParaRPr lang="en-PH"/>
        </a:p>
      </dgm:t>
    </dgm:pt>
    <dgm:pt modelId="{2ACC18AE-36EB-463B-8E0F-02E93DB109AE}" type="sibTrans" cxnId="{4E3C7F12-44E7-4A83-93C5-DC22E1C17E03}">
      <dgm:prSet/>
      <dgm:spPr/>
      <dgm:t>
        <a:bodyPr/>
        <a:lstStyle/>
        <a:p>
          <a:endParaRPr lang="en-PH"/>
        </a:p>
      </dgm:t>
    </dgm:pt>
    <dgm:pt modelId="{946C5E5A-0B5B-4632-9DB5-3E4E739103CE}">
      <dgm:prSet phldrT="[Text]"/>
      <dgm:spPr/>
      <dgm:t>
        <a:bodyPr/>
        <a:lstStyle/>
        <a:p>
          <a:r>
            <a:rPr lang="en-US" dirty="0"/>
            <a:t>Dashboard Design</a:t>
          </a:r>
          <a:endParaRPr lang="en-PH" dirty="0"/>
        </a:p>
      </dgm:t>
    </dgm:pt>
    <dgm:pt modelId="{769166A2-08B4-469F-98B0-61B11EF2B9CB}" type="parTrans" cxnId="{0481489F-86B4-4419-8E18-3EC8848BB373}">
      <dgm:prSet/>
      <dgm:spPr/>
      <dgm:t>
        <a:bodyPr/>
        <a:lstStyle/>
        <a:p>
          <a:endParaRPr lang="en-PH"/>
        </a:p>
      </dgm:t>
    </dgm:pt>
    <dgm:pt modelId="{C767D4A8-BF0B-43F1-A511-FD233B3B824A}" type="sibTrans" cxnId="{0481489F-86B4-4419-8E18-3EC8848BB373}">
      <dgm:prSet/>
      <dgm:spPr/>
      <dgm:t>
        <a:bodyPr/>
        <a:lstStyle/>
        <a:p>
          <a:endParaRPr lang="en-PH"/>
        </a:p>
      </dgm:t>
    </dgm:pt>
    <dgm:pt modelId="{97FE2FA9-BB0A-4A42-8804-99313CB239B8}">
      <dgm:prSet phldrT="[Text]"/>
      <dgm:spPr/>
      <dgm:t>
        <a:bodyPr/>
        <a:lstStyle/>
        <a:p>
          <a:r>
            <a:rPr lang="en-US" dirty="0"/>
            <a:t>Deployment</a:t>
          </a:r>
          <a:endParaRPr lang="en-PH" dirty="0"/>
        </a:p>
      </dgm:t>
    </dgm:pt>
    <dgm:pt modelId="{914E4FB6-3E99-4695-B180-7A543F1CB2F8}" type="parTrans" cxnId="{52A92349-FCB7-4717-8AC8-9F6E518E5395}">
      <dgm:prSet/>
      <dgm:spPr/>
      <dgm:t>
        <a:bodyPr/>
        <a:lstStyle/>
        <a:p>
          <a:endParaRPr lang="en-PH"/>
        </a:p>
      </dgm:t>
    </dgm:pt>
    <dgm:pt modelId="{71E29C76-46BA-42D9-AB7D-E2457A8EB4E2}" type="sibTrans" cxnId="{52A92349-FCB7-4717-8AC8-9F6E518E5395}">
      <dgm:prSet/>
      <dgm:spPr/>
      <dgm:t>
        <a:bodyPr/>
        <a:lstStyle/>
        <a:p>
          <a:endParaRPr lang="en-PH"/>
        </a:p>
      </dgm:t>
    </dgm:pt>
    <dgm:pt modelId="{6F8FF286-454B-4716-90E8-A732C64EB55A}">
      <dgm:prSet phldrT="[Text]"/>
      <dgm:spPr/>
      <dgm:t>
        <a:bodyPr/>
        <a:lstStyle/>
        <a:p>
          <a:r>
            <a:rPr lang="en-US" dirty="0"/>
            <a:t>Data Analysis</a:t>
          </a:r>
          <a:endParaRPr lang="en-PH" dirty="0"/>
        </a:p>
      </dgm:t>
    </dgm:pt>
    <dgm:pt modelId="{AC3A4E36-6537-4A1A-B57D-6C975505F5E7}" type="parTrans" cxnId="{43C33052-4C64-47FF-BFE9-9B457B0CB3A9}">
      <dgm:prSet/>
      <dgm:spPr/>
      <dgm:t>
        <a:bodyPr/>
        <a:lstStyle/>
        <a:p>
          <a:endParaRPr lang="en-PH"/>
        </a:p>
      </dgm:t>
    </dgm:pt>
    <dgm:pt modelId="{D0933E71-D4E9-442D-8CDE-2D7413008162}" type="sibTrans" cxnId="{43C33052-4C64-47FF-BFE9-9B457B0CB3A9}">
      <dgm:prSet/>
      <dgm:spPr/>
      <dgm:t>
        <a:bodyPr/>
        <a:lstStyle/>
        <a:p>
          <a:endParaRPr lang="en-PH"/>
        </a:p>
      </dgm:t>
    </dgm:pt>
    <dgm:pt modelId="{42DC815A-1477-4A64-AC1B-C8762A77D566}" type="pres">
      <dgm:prSet presAssocID="{98ECA8CF-A032-4C8F-92B2-381B50B773EA}" presName="Name0" presStyleCnt="0">
        <dgm:presLayoutVars>
          <dgm:dir/>
          <dgm:resizeHandles val="exact"/>
        </dgm:presLayoutVars>
      </dgm:prSet>
      <dgm:spPr/>
    </dgm:pt>
    <dgm:pt modelId="{3FD1FB9C-B43B-499F-86DC-35931A16E1F2}" type="pres">
      <dgm:prSet presAssocID="{969F0F7A-57BE-4ED6-B1C0-34DC015054A6}" presName="parTxOnly" presStyleLbl="node1" presStyleIdx="0" presStyleCnt="5">
        <dgm:presLayoutVars>
          <dgm:bulletEnabled val="1"/>
        </dgm:presLayoutVars>
      </dgm:prSet>
      <dgm:spPr/>
    </dgm:pt>
    <dgm:pt modelId="{541DDA9C-E6AD-4426-9F51-CC6D9BC10D3D}" type="pres">
      <dgm:prSet presAssocID="{862DD237-A57C-49FD-801F-A791FE9BADAF}" presName="parSpace" presStyleCnt="0"/>
      <dgm:spPr/>
    </dgm:pt>
    <dgm:pt modelId="{72BB92FD-A2BC-47D2-87C1-56F880158496}" type="pres">
      <dgm:prSet presAssocID="{E8746F49-68AF-4BE1-855B-3CC5348CF34C}" presName="parTxOnly" presStyleLbl="node1" presStyleIdx="1" presStyleCnt="5">
        <dgm:presLayoutVars>
          <dgm:bulletEnabled val="1"/>
        </dgm:presLayoutVars>
      </dgm:prSet>
      <dgm:spPr/>
    </dgm:pt>
    <dgm:pt modelId="{CB825480-11FA-4354-8F8A-186951FBA12E}" type="pres">
      <dgm:prSet presAssocID="{2ACC18AE-36EB-463B-8E0F-02E93DB109AE}" presName="parSpace" presStyleCnt="0"/>
      <dgm:spPr/>
    </dgm:pt>
    <dgm:pt modelId="{1E1599EC-81A9-4D5A-900B-617005A5920F}" type="pres">
      <dgm:prSet presAssocID="{6F8FF286-454B-4716-90E8-A732C64EB55A}" presName="parTxOnly" presStyleLbl="node1" presStyleIdx="2" presStyleCnt="5">
        <dgm:presLayoutVars>
          <dgm:bulletEnabled val="1"/>
        </dgm:presLayoutVars>
      </dgm:prSet>
      <dgm:spPr/>
    </dgm:pt>
    <dgm:pt modelId="{092D0593-B1CA-4617-8320-81D60079CE77}" type="pres">
      <dgm:prSet presAssocID="{D0933E71-D4E9-442D-8CDE-2D7413008162}" presName="parSpace" presStyleCnt="0"/>
      <dgm:spPr/>
    </dgm:pt>
    <dgm:pt modelId="{CC2ABEF4-92B2-4F60-9BEF-FA502B2EE427}" type="pres">
      <dgm:prSet presAssocID="{946C5E5A-0B5B-4632-9DB5-3E4E739103CE}" presName="parTxOnly" presStyleLbl="node1" presStyleIdx="3" presStyleCnt="5">
        <dgm:presLayoutVars>
          <dgm:bulletEnabled val="1"/>
        </dgm:presLayoutVars>
      </dgm:prSet>
      <dgm:spPr/>
    </dgm:pt>
    <dgm:pt modelId="{84F7D092-C5D1-4795-B4D4-63541CADC2DC}" type="pres">
      <dgm:prSet presAssocID="{C767D4A8-BF0B-43F1-A511-FD233B3B824A}" presName="parSpace" presStyleCnt="0"/>
      <dgm:spPr/>
    </dgm:pt>
    <dgm:pt modelId="{0C5FF875-6F2F-46D7-8CA7-B8386B593FDA}" type="pres">
      <dgm:prSet presAssocID="{97FE2FA9-BB0A-4A42-8804-99313CB239B8}" presName="parTxOnly" presStyleLbl="node1" presStyleIdx="4" presStyleCnt="5">
        <dgm:presLayoutVars>
          <dgm:bulletEnabled val="1"/>
        </dgm:presLayoutVars>
      </dgm:prSet>
      <dgm:spPr/>
    </dgm:pt>
  </dgm:ptLst>
  <dgm:cxnLst>
    <dgm:cxn modelId="{4E3C7F12-44E7-4A83-93C5-DC22E1C17E03}" srcId="{98ECA8CF-A032-4C8F-92B2-381B50B773EA}" destId="{E8746F49-68AF-4BE1-855B-3CC5348CF34C}" srcOrd="1" destOrd="0" parTransId="{523C38DF-B7C7-4871-8B9B-33D4A9B0675E}" sibTransId="{2ACC18AE-36EB-463B-8E0F-02E93DB109AE}"/>
    <dgm:cxn modelId="{2F17D73D-B329-439A-ACA6-E789EABC8FB9}" type="presOf" srcId="{98ECA8CF-A032-4C8F-92B2-381B50B773EA}" destId="{42DC815A-1477-4A64-AC1B-C8762A77D566}" srcOrd="0" destOrd="0" presId="urn:microsoft.com/office/officeart/2005/8/layout/hChevron3"/>
    <dgm:cxn modelId="{52A92349-FCB7-4717-8AC8-9F6E518E5395}" srcId="{98ECA8CF-A032-4C8F-92B2-381B50B773EA}" destId="{97FE2FA9-BB0A-4A42-8804-99313CB239B8}" srcOrd="4" destOrd="0" parTransId="{914E4FB6-3E99-4695-B180-7A543F1CB2F8}" sibTransId="{71E29C76-46BA-42D9-AB7D-E2457A8EB4E2}"/>
    <dgm:cxn modelId="{A3157251-2EEF-4381-9FD2-1E4ACA6ED76D}" type="presOf" srcId="{97FE2FA9-BB0A-4A42-8804-99313CB239B8}" destId="{0C5FF875-6F2F-46D7-8CA7-B8386B593FDA}" srcOrd="0" destOrd="0" presId="urn:microsoft.com/office/officeart/2005/8/layout/hChevron3"/>
    <dgm:cxn modelId="{43C33052-4C64-47FF-BFE9-9B457B0CB3A9}" srcId="{98ECA8CF-A032-4C8F-92B2-381B50B773EA}" destId="{6F8FF286-454B-4716-90E8-A732C64EB55A}" srcOrd="2" destOrd="0" parTransId="{AC3A4E36-6537-4A1A-B57D-6C975505F5E7}" sibTransId="{D0933E71-D4E9-442D-8CDE-2D7413008162}"/>
    <dgm:cxn modelId="{F545CE59-ACD1-4DEA-90C5-5B9531835D1F}" type="presOf" srcId="{946C5E5A-0B5B-4632-9DB5-3E4E739103CE}" destId="{CC2ABEF4-92B2-4F60-9BEF-FA502B2EE427}" srcOrd="0" destOrd="0" presId="urn:microsoft.com/office/officeart/2005/8/layout/hChevron3"/>
    <dgm:cxn modelId="{ED5E208C-4E19-4CE9-96F8-124AFEAD372E}" type="presOf" srcId="{E8746F49-68AF-4BE1-855B-3CC5348CF34C}" destId="{72BB92FD-A2BC-47D2-87C1-56F880158496}" srcOrd="0" destOrd="0" presId="urn:microsoft.com/office/officeart/2005/8/layout/hChevron3"/>
    <dgm:cxn modelId="{FA6C2A9D-16F8-4F65-9250-2BDCCBC89176}" type="presOf" srcId="{969F0F7A-57BE-4ED6-B1C0-34DC015054A6}" destId="{3FD1FB9C-B43B-499F-86DC-35931A16E1F2}" srcOrd="0" destOrd="0" presId="urn:microsoft.com/office/officeart/2005/8/layout/hChevron3"/>
    <dgm:cxn modelId="{0481489F-86B4-4419-8E18-3EC8848BB373}" srcId="{98ECA8CF-A032-4C8F-92B2-381B50B773EA}" destId="{946C5E5A-0B5B-4632-9DB5-3E4E739103CE}" srcOrd="3" destOrd="0" parTransId="{769166A2-08B4-469F-98B0-61B11EF2B9CB}" sibTransId="{C767D4A8-BF0B-43F1-A511-FD233B3B824A}"/>
    <dgm:cxn modelId="{791D35C3-2932-4674-AC66-B94450B2D9BF}" srcId="{98ECA8CF-A032-4C8F-92B2-381B50B773EA}" destId="{969F0F7A-57BE-4ED6-B1C0-34DC015054A6}" srcOrd="0" destOrd="0" parTransId="{C1C12581-3A43-4D58-8DD6-363ADEF177BF}" sibTransId="{862DD237-A57C-49FD-801F-A791FE9BADAF}"/>
    <dgm:cxn modelId="{A0FD7FE1-2C37-4F4D-97D4-AB59D2C1AE27}" type="presOf" srcId="{6F8FF286-454B-4716-90E8-A732C64EB55A}" destId="{1E1599EC-81A9-4D5A-900B-617005A5920F}" srcOrd="0" destOrd="0" presId="urn:microsoft.com/office/officeart/2005/8/layout/hChevron3"/>
    <dgm:cxn modelId="{ECB53A4F-C04C-4009-8065-077F78493400}" type="presParOf" srcId="{42DC815A-1477-4A64-AC1B-C8762A77D566}" destId="{3FD1FB9C-B43B-499F-86DC-35931A16E1F2}" srcOrd="0" destOrd="0" presId="urn:microsoft.com/office/officeart/2005/8/layout/hChevron3"/>
    <dgm:cxn modelId="{584AD9DF-28FB-4992-B314-932BC190A582}" type="presParOf" srcId="{42DC815A-1477-4A64-AC1B-C8762A77D566}" destId="{541DDA9C-E6AD-4426-9F51-CC6D9BC10D3D}" srcOrd="1" destOrd="0" presId="urn:microsoft.com/office/officeart/2005/8/layout/hChevron3"/>
    <dgm:cxn modelId="{176FFD14-3B65-44B7-9542-AC8CA7560300}" type="presParOf" srcId="{42DC815A-1477-4A64-AC1B-C8762A77D566}" destId="{72BB92FD-A2BC-47D2-87C1-56F880158496}" srcOrd="2" destOrd="0" presId="urn:microsoft.com/office/officeart/2005/8/layout/hChevron3"/>
    <dgm:cxn modelId="{DDE48A29-5F1D-4DB0-83FE-50DBF76AB6D0}" type="presParOf" srcId="{42DC815A-1477-4A64-AC1B-C8762A77D566}" destId="{CB825480-11FA-4354-8F8A-186951FBA12E}" srcOrd="3" destOrd="0" presId="urn:microsoft.com/office/officeart/2005/8/layout/hChevron3"/>
    <dgm:cxn modelId="{8A808C11-19FF-4DF0-A0C3-040F98954E1A}" type="presParOf" srcId="{42DC815A-1477-4A64-AC1B-C8762A77D566}" destId="{1E1599EC-81A9-4D5A-900B-617005A5920F}" srcOrd="4" destOrd="0" presId="urn:microsoft.com/office/officeart/2005/8/layout/hChevron3"/>
    <dgm:cxn modelId="{3B81DB2D-E4B3-42E0-9EE1-925447C746CF}" type="presParOf" srcId="{42DC815A-1477-4A64-AC1B-C8762A77D566}" destId="{092D0593-B1CA-4617-8320-81D60079CE77}" srcOrd="5" destOrd="0" presId="urn:microsoft.com/office/officeart/2005/8/layout/hChevron3"/>
    <dgm:cxn modelId="{BC4DB61F-A265-4D59-AB05-C89BE3E4AA80}" type="presParOf" srcId="{42DC815A-1477-4A64-AC1B-C8762A77D566}" destId="{CC2ABEF4-92B2-4F60-9BEF-FA502B2EE427}" srcOrd="6" destOrd="0" presId="urn:microsoft.com/office/officeart/2005/8/layout/hChevron3"/>
    <dgm:cxn modelId="{46D6DF12-9BF4-4241-BFD8-744274A1DDDC}" type="presParOf" srcId="{42DC815A-1477-4A64-AC1B-C8762A77D566}" destId="{84F7D092-C5D1-4795-B4D4-63541CADC2DC}" srcOrd="7" destOrd="0" presId="urn:microsoft.com/office/officeart/2005/8/layout/hChevron3"/>
    <dgm:cxn modelId="{F67518A5-CC0F-4EAD-8D67-1D43B92E3623}" type="presParOf" srcId="{42DC815A-1477-4A64-AC1B-C8762A77D566}" destId="{0C5FF875-6F2F-46D7-8CA7-B8386B593FDA}"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FD1FB9C-B43B-499F-86DC-35931A16E1F2}">
      <dsp:nvSpPr>
        <dsp:cNvPr id="0" name=""/>
        <dsp:cNvSpPr/>
      </dsp:nvSpPr>
      <dsp:spPr>
        <a:xfrm>
          <a:off x="1318" y="2185839"/>
          <a:ext cx="2570800" cy="1028320"/>
        </a:xfrm>
        <a:prstGeom prst="homePlat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7348"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Data Collection</a:t>
          </a:r>
          <a:endParaRPr lang="en-PH" sz="2200" kern="1200" dirty="0"/>
        </a:p>
      </dsp:txBody>
      <dsp:txXfrm>
        <a:off x="1318" y="2185839"/>
        <a:ext cx="2313720" cy="1028320"/>
      </dsp:txXfrm>
    </dsp:sp>
    <dsp:sp modelId="{72BB92FD-A2BC-47D2-87C1-56F880158496}">
      <dsp:nvSpPr>
        <dsp:cNvPr id="0" name=""/>
        <dsp:cNvSpPr/>
      </dsp:nvSpPr>
      <dsp:spPr>
        <a:xfrm>
          <a:off x="2057958" y="2185839"/>
          <a:ext cx="2570800" cy="1028320"/>
        </a:xfrm>
        <a:prstGeom prst="chevron">
          <a:avLst/>
        </a:prstGeom>
        <a:solidFill>
          <a:schemeClr val="accent5">
            <a:hueOff val="-1689636"/>
            <a:satOff val="-4355"/>
            <a:lumOff val="-29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Data Cleaning</a:t>
          </a:r>
          <a:endParaRPr lang="en-PH" sz="2200" kern="1200" dirty="0"/>
        </a:p>
      </dsp:txBody>
      <dsp:txXfrm>
        <a:off x="2572118" y="2185839"/>
        <a:ext cx="1542480" cy="1028320"/>
      </dsp:txXfrm>
    </dsp:sp>
    <dsp:sp modelId="{1E1599EC-81A9-4D5A-900B-617005A5920F}">
      <dsp:nvSpPr>
        <dsp:cNvPr id="0" name=""/>
        <dsp:cNvSpPr/>
      </dsp:nvSpPr>
      <dsp:spPr>
        <a:xfrm>
          <a:off x="4114599" y="2185839"/>
          <a:ext cx="2570800" cy="1028320"/>
        </a:xfrm>
        <a:prstGeom prst="chevron">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Data Analysis</a:t>
          </a:r>
          <a:endParaRPr lang="en-PH" sz="2200" kern="1200" dirty="0"/>
        </a:p>
      </dsp:txBody>
      <dsp:txXfrm>
        <a:off x="4628759" y="2185839"/>
        <a:ext cx="1542480" cy="1028320"/>
      </dsp:txXfrm>
    </dsp:sp>
    <dsp:sp modelId="{CC2ABEF4-92B2-4F60-9BEF-FA502B2EE427}">
      <dsp:nvSpPr>
        <dsp:cNvPr id="0" name=""/>
        <dsp:cNvSpPr/>
      </dsp:nvSpPr>
      <dsp:spPr>
        <a:xfrm>
          <a:off x="6171240" y="2185839"/>
          <a:ext cx="2570800" cy="1028320"/>
        </a:xfrm>
        <a:prstGeom prst="chevron">
          <a:avLst/>
        </a:prstGeom>
        <a:solidFill>
          <a:schemeClr val="accent5">
            <a:hueOff val="-5068907"/>
            <a:satOff val="-13064"/>
            <a:lumOff val="-88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Dashboard Design</a:t>
          </a:r>
          <a:endParaRPr lang="en-PH" sz="2200" kern="1200" dirty="0"/>
        </a:p>
      </dsp:txBody>
      <dsp:txXfrm>
        <a:off x="6685400" y="2185839"/>
        <a:ext cx="1542480" cy="1028320"/>
      </dsp:txXfrm>
    </dsp:sp>
    <dsp:sp modelId="{0C5FF875-6F2F-46D7-8CA7-B8386B593FDA}">
      <dsp:nvSpPr>
        <dsp:cNvPr id="0" name=""/>
        <dsp:cNvSpPr/>
      </dsp:nvSpPr>
      <dsp:spPr>
        <a:xfrm>
          <a:off x="8227880" y="2185839"/>
          <a:ext cx="2570800" cy="1028320"/>
        </a:xfrm>
        <a:prstGeom prst="chevron">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58674" rIns="29337" bIns="58674" numCol="1" spcCol="1270" anchor="ctr" anchorCtr="0">
          <a:noAutofit/>
        </a:bodyPr>
        <a:lstStyle/>
        <a:p>
          <a:pPr marL="0" lvl="0" indent="0" algn="ctr" defTabSz="977900">
            <a:lnSpc>
              <a:spcPct val="90000"/>
            </a:lnSpc>
            <a:spcBef>
              <a:spcPct val="0"/>
            </a:spcBef>
            <a:spcAft>
              <a:spcPct val="35000"/>
            </a:spcAft>
            <a:buNone/>
          </a:pPr>
          <a:r>
            <a:rPr lang="en-US" sz="2200" kern="1200" dirty="0"/>
            <a:t>Deployment</a:t>
          </a:r>
          <a:endParaRPr lang="en-PH" sz="2200" kern="1200" dirty="0"/>
        </a:p>
      </dsp:txBody>
      <dsp:txXfrm>
        <a:off x="8742040" y="2185839"/>
        <a:ext cx="1542480" cy="1028320"/>
      </dsp:txXfrm>
    </dsp:sp>
  </dsp:spTree>
</dsp:drawing>
</file>

<file path=ppt/diagrams/layout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70E5B5-A61D-42E6-8ED0-6BEE8FDA2F6F}" type="datetimeFigureOut">
              <a:rPr lang="en-PH" smtClean="0"/>
              <a:t>13/06/2025</a:t>
            </a:fld>
            <a:endParaRPr lang="en-P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18FD30-2815-4812-8D4B-0C53C84F08B7}" type="slidenum">
              <a:rPr lang="en-PH" smtClean="0"/>
              <a:t>‹#›</a:t>
            </a:fld>
            <a:endParaRPr lang="en-PH"/>
          </a:p>
        </p:txBody>
      </p:sp>
    </p:spTree>
    <p:extLst>
      <p:ext uri="{BB962C8B-B14F-4D97-AF65-F5344CB8AC3E}">
        <p14:creationId xmlns:p14="http://schemas.microsoft.com/office/powerpoint/2010/main" val="426832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CF20E-7A8C-16FD-07D4-901D3F29441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id="{804E0100-9621-B4A8-0AF6-B35C1319E53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id="{3CBBEC03-C582-600F-00F3-0466B87D3F6D}"/>
              </a:ext>
            </a:extLst>
          </p:cNvPr>
          <p:cNvSpPr>
            <a:spLocks noGrp="1"/>
          </p:cNvSpPr>
          <p:nvPr>
            <p:ph type="dt" sz="half" idx="10"/>
          </p:nvPr>
        </p:nvSpPr>
        <p:spPr/>
        <p:txBody>
          <a:bodyPr/>
          <a:lstStyle/>
          <a:p>
            <a:fld id="{79175C38-B33B-454B-B579-EB4B36864EEE}" type="datetimeFigureOut">
              <a:rPr lang="en-PH" smtClean="0"/>
              <a:t>13/06/2025</a:t>
            </a:fld>
            <a:endParaRPr lang="en-PH"/>
          </a:p>
        </p:txBody>
      </p:sp>
      <p:sp>
        <p:nvSpPr>
          <p:cNvPr id="5" name="Footer Placeholder 4">
            <a:extLst>
              <a:ext uri="{FF2B5EF4-FFF2-40B4-BE49-F238E27FC236}">
                <a16:creationId xmlns:a16="http://schemas.microsoft.com/office/drawing/2014/main" id="{35AC549E-BE08-491A-C834-6318843B62FC}"/>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B5DA5CDB-A90C-3B20-D22C-BD28E8C2F742}"/>
              </a:ext>
            </a:extLst>
          </p:cNvPr>
          <p:cNvSpPr>
            <a:spLocks noGrp="1"/>
          </p:cNvSpPr>
          <p:nvPr>
            <p:ph type="sldNum" sz="quarter" idx="12"/>
          </p:nvPr>
        </p:nvSpPr>
        <p:spPr/>
        <p:txBody>
          <a:bodyPr/>
          <a:lstStyle/>
          <a:p>
            <a:fld id="{7C73E552-A6A3-4778-9565-6DD5C1240120}" type="slidenum">
              <a:rPr lang="en-PH" smtClean="0"/>
              <a:t>‹#›</a:t>
            </a:fld>
            <a:endParaRPr lang="en-PH"/>
          </a:p>
        </p:txBody>
      </p:sp>
    </p:spTree>
    <p:extLst>
      <p:ext uri="{BB962C8B-B14F-4D97-AF65-F5344CB8AC3E}">
        <p14:creationId xmlns:p14="http://schemas.microsoft.com/office/powerpoint/2010/main" val="173334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C0001-A46B-3850-CA2F-5DA5472E6DC1}"/>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82D0CDD3-C549-2783-FAB0-CFB23BDA7E0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1DB829C0-C2DB-93E1-0017-29C36C74A8EF}"/>
              </a:ext>
            </a:extLst>
          </p:cNvPr>
          <p:cNvSpPr>
            <a:spLocks noGrp="1"/>
          </p:cNvSpPr>
          <p:nvPr>
            <p:ph type="dt" sz="half" idx="10"/>
          </p:nvPr>
        </p:nvSpPr>
        <p:spPr/>
        <p:txBody>
          <a:bodyPr/>
          <a:lstStyle/>
          <a:p>
            <a:fld id="{79175C38-B33B-454B-B579-EB4B36864EEE}" type="datetimeFigureOut">
              <a:rPr lang="en-PH" smtClean="0"/>
              <a:t>13/06/2025</a:t>
            </a:fld>
            <a:endParaRPr lang="en-PH"/>
          </a:p>
        </p:txBody>
      </p:sp>
      <p:sp>
        <p:nvSpPr>
          <p:cNvPr id="5" name="Footer Placeholder 4">
            <a:extLst>
              <a:ext uri="{FF2B5EF4-FFF2-40B4-BE49-F238E27FC236}">
                <a16:creationId xmlns:a16="http://schemas.microsoft.com/office/drawing/2014/main" id="{3D763387-0686-589C-7E00-4ABCD74E2339}"/>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E1CB9B07-295F-035D-C684-A424B4BFF0D6}"/>
              </a:ext>
            </a:extLst>
          </p:cNvPr>
          <p:cNvSpPr>
            <a:spLocks noGrp="1"/>
          </p:cNvSpPr>
          <p:nvPr>
            <p:ph type="sldNum" sz="quarter" idx="12"/>
          </p:nvPr>
        </p:nvSpPr>
        <p:spPr/>
        <p:txBody>
          <a:bodyPr/>
          <a:lstStyle/>
          <a:p>
            <a:fld id="{7C73E552-A6A3-4778-9565-6DD5C1240120}" type="slidenum">
              <a:rPr lang="en-PH" smtClean="0"/>
              <a:t>‹#›</a:t>
            </a:fld>
            <a:endParaRPr lang="en-PH"/>
          </a:p>
        </p:txBody>
      </p:sp>
    </p:spTree>
    <p:extLst>
      <p:ext uri="{BB962C8B-B14F-4D97-AF65-F5344CB8AC3E}">
        <p14:creationId xmlns:p14="http://schemas.microsoft.com/office/powerpoint/2010/main" val="505735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FF85898-6CCC-8E28-22BC-071FF8D8EF2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AAD3CB99-6494-B5E0-44ED-8BDEB1639C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FF0F832E-42D9-001F-22EB-017B1570C064}"/>
              </a:ext>
            </a:extLst>
          </p:cNvPr>
          <p:cNvSpPr>
            <a:spLocks noGrp="1"/>
          </p:cNvSpPr>
          <p:nvPr>
            <p:ph type="dt" sz="half" idx="10"/>
          </p:nvPr>
        </p:nvSpPr>
        <p:spPr/>
        <p:txBody>
          <a:bodyPr/>
          <a:lstStyle/>
          <a:p>
            <a:fld id="{79175C38-B33B-454B-B579-EB4B36864EEE}" type="datetimeFigureOut">
              <a:rPr lang="en-PH" smtClean="0"/>
              <a:t>13/06/2025</a:t>
            </a:fld>
            <a:endParaRPr lang="en-PH"/>
          </a:p>
        </p:txBody>
      </p:sp>
      <p:sp>
        <p:nvSpPr>
          <p:cNvPr id="5" name="Footer Placeholder 4">
            <a:extLst>
              <a:ext uri="{FF2B5EF4-FFF2-40B4-BE49-F238E27FC236}">
                <a16:creationId xmlns:a16="http://schemas.microsoft.com/office/drawing/2014/main" id="{8F7688B3-90FB-EF50-F3C8-97E8C398DE8A}"/>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ED6F1186-812D-A720-88B1-E509503B60FE}"/>
              </a:ext>
            </a:extLst>
          </p:cNvPr>
          <p:cNvSpPr>
            <a:spLocks noGrp="1"/>
          </p:cNvSpPr>
          <p:nvPr>
            <p:ph type="sldNum" sz="quarter" idx="12"/>
          </p:nvPr>
        </p:nvSpPr>
        <p:spPr/>
        <p:txBody>
          <a:bodyPr/>
          <a:lstStyle/>
          <a:p>
            <a:fld id="{7C73E552-A6A3-4778-9565-6DD5C1240120}" type="slidenum">
              <a:rPr lang="en-PH" smtClean="0"/>
              <a:t>‹#›</a:t>
            </a:fld>
            <a:endParaRPr lang="en-PH"/>
          </a:p>
        </p:txBody>
      </p:sp>
    </p:spTree>
    <p:extLst>
      <p:ext uri="{BB962C8B-B14F-4D97-AF65-F5344CB8AC3E}">
        <p14:creationId xmlns:p14="http://schemas.microsoft.com/office/powerpoint/2010/main" val="33610138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660C8-1658-0C34-ED3E-E3E853FB1E9F}"/>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45403B57-C215-97E7-9607-A9EC791203E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0F767223-1E21-9F8B-FE20-AEE7F27A4C8F}"/>
              </a:ext>
            </a:extLst>
          </p:cNvPr>
          <p:cNvSpPr>
            <a:spLocks noGrp="1"/>
          </p:cNvSpPr>
          <p:nvPr>
            <p:ph type="dt" sz="half" idx="10"/>
          </p:nvPr>
        </p:nvSpPr>
        <p:spPr/>
        <p:txBody>
          <a:bodyPr/>
          <a:lstStyle/>
          <a:p>
            <a:fld id="{79175C38-B33B-454B-B579-EB4B36864EEE}" type="datetimeFigureOut">
              <a:rPr lang="en-PH" smtClean="0"/>
              <a:t>13/06/2025</a:t>
            </a:fld>
            <a:endParaRPr lang="en-PH"/>
          </a:p>
        </p:txBody>
      </p:sp>
      <p:sp>
        <p:nvSpPr>
          <p:cNvPr id="5" name="Footer Placeholder 4">
            <a:extLst>
              <a:ext uri="{FF2B5EF4-FFF2-40B4-BE49-F238E27FC236}">
                <a16:creationId xmlns:a16="http://schemas.microsoft.com/office/drawing/2014/main" id="{198D6326-B156-9C65-F977-0AC3650697CC}"/>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8704BEA4-23A5-E6D3-7CD7-BC12FDA9F24D}"/>
              </a:ext>
            </a:extLst>
          </p:cNvPr>
          <p:cNvSpPr>
            <a:spLocks noGrp="1"/>
          </p:cNvSpPr>
          <p:nvPr>
            <p:ph type="sldNum" sz="quarter" idx="12"/>
          </p:nvPr>
        </p:nvSpPr>
        <p:spPr/>
        <p:txBody>
          <a:bodyPr/>
          <a:lstStyle/>
          <a:p>
            <a:fld id="{7C73E552-A6A3-4778-9565-6DD5C1240120}" type="slidenum">
              <a:rPr lang="en-PH" smtClean="0"/>
              <a:t>‹#›</a:t>
            </a:fld>
            <a:endParaRPr lang="en-PH"/>
          </a:p>
        </p:txBody>
      </p:sp>
    </p:spTree>
    <p:extLst>
      <p:ext uri="{BB962C8B-B14F-4D97-AF65-F5344CB8AC3E}">
        <p14:creationId xmlns:p14="http://schemas.microsoft.com/office/powerpoint/2010/main" val="40142727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0FC7F-1E8A-A9E5-8B6F-ADC2BD46B9F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id="{6E41042C-9CF9-2772-FD00-7B6F0F8391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FD94F0-D7EB-936C-8A50-33D38491C690}"/>
              </a:ext>
            </a:extLst>
          </p:cNvPr>
          <p:cNvSpPr>
            <a:spLocks noGrp="1"/>
          </p:cNvSpPr>
          <p:nvPr>
            <p:ph type="dt" sz="half" idx="10"/>
          </p:nvPr>
        </p:nvSpPr>
        <p:spPr/>
        <p:txBody>
          <a:bodyPr/>
          <a:lstStyle/>
          <a:p>
            <a:fld id="{79175C38-B33B-454B-B579-EB4B36864EEE}" type="datetimeFigureOut">
              <a:rPr lang="en-PH" smtClean="0"/>
              <a:t>13/06/2025</a:t>
            </a:fld>
            <a:endParaRPr lang="en-PH"/>
          </a:p>
        </p:txBody>
      </p:sp>
      <p:sp>
        <p:nvSpPr>
          <p:cNvPr id="5" name="Footer Placeholder 4">
            <a:extLst>
              <a:ext uri="{FF2B5EF4-FFF2-40B4-BE49-F238E27FC236}">
                <a16:creationId xmlns:a16="http://schemas.microsoft.com/office/drawing/2014/main" id="{5E2CCB74-DE5A-B84F-525F-49B4CDAC44A1}"/>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46582977-946F-6D5F-9620-E3149028229D}"/>
              </a:ext>
            </a:extLst>
          </p:cNvPr>
          <p:cNvSpPr>
            <a:spLocks noGrp="1"/>
          </p:cNvSpPr>
          <p:nvPr>
            <p:ph type="sldNum" sz="quarter" idx="12"/>
          </p:nvPr>
        </p:nvSpPr>
        <p:spPr/>
        <p:txBody>
          <a:bodyPr/>
          <a:lstStyle/>
          <a:p>
            <a:fld id="{7C73E552-A6A3-4778-9565-6DD5C1240120}" type="slidenum">
              <a:rPr lang="en-PH" smtClean="0"/>
              <a:t>‹#›</a:t>
            </a:fld>
            <a:endParaRPr lang="en-PH"/>
          </a:p>
        </p:txBody>
      </p:sp>
    </p:spTree>
    <p:extLst>
      <p:ext uri="{BB962C8B-B14F-4D97-AF65-F5344CB8AC3E}">
        <p14:creationId xmlns:p14="http://schemas.microsoft.com/office/powerpoint/2010/main" val="3712146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DF5B0-1687-E25F-E77B-8C92F66324E7}"/>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5C407A03-D208-239B-F32D-9DAB965EFAD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id="{C49572C4-BDD7-936B-42A9-338A8E886CF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id="{7CD71915-084E-CEF1-7DA1-7974AA945A06}"/>
              </a:ext>
            </a:extLst>
          </p:cNvPr>
          <p:cNvSpPr>
            <a:spLocks noGrp="1"/>
          </p:cNvSpPr>
          <p:nvPr>
            <p:ph type="dt" sz="half" idx="10"/>
          </p:nvPr>
        </p:nvSpPr>
        <p:spPr/>
        <p:txBody>
          <a:bodyPr/>
          <a:lstStyle/>
          <a:p>
            <a:fld id="{79175C38-B33B-454B-B579-EB4B36864EEE}" type="datetimeFigureOut">
              <a:rPr lang="en-PH" smtClean="0"/>
              <a:t>13/06/2025</a:t>
            </a:fld>
            <a:endParaRPr lang="en-PH"/>
          </a:p>
        </p:txBody>
      </p:sp>
      <p:sp>
        <p:nvSpPr>
          <p:cNvPr id="6" name="Footer Placeholder 5">
            <a:extLst>
              <a:ext uri="{FF2B5EF4-FFF2-40B4-BE49-F238E27FC236}">
                <a16:creationId xmlns:a16="http://schemas.microsoft.com/office/drawing/2014/main" id="{0C8831ED-EA8A-2EEB-D2C9-C8E4CAF73288}"/>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6767393B-DA45-D9E4-E478-522EDC887F58}"/>
              </a:ext>
            </a:extLst>
          </p:cNvPr>
          <p:cNvSpPr>
            <a:spLocks noGrp="1"/>
          </p:cNvSpPr>
          <p:nvPr>
            <p:ph type="sldNum" sz="quarter" idx="12"/>
          </p:nvPr>
        </p:nvSpPr>
        <p:spPr/>
        <p:txBody>
          <a:bodyPr/>
          <a:lstStyle/>
          <a:p>
            <a:fld id="{7C73E552-A6A3-4778-9565-6DD5C1240120}" type="slidenum">
              <a:rPr lang="en-PH" smtClean="0"/>
              <a:t>‹#›</a:t>
            </a:fld>
            <a:endParaRPr lang="en-PH"/>
          </a:p>
        </p:txBody>
      </p:sp>
    </p:spTree>
    <p:extLst>
      <p:ext uri="{BB962C8B-B14F-4D97-AF65-F5344CB8AC3E}">
        <p14:creationId xmlns:p14="http://schemas.microsoft.com/office/powerpoint/2010/main" val="26007829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4CCA4-E89D-E951-FD78-1D6116CE68B9}"/>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id="{D65CEC86-3115-519E-6D4E-B38325B23F8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186D6C2-DCE0-443C-6CFF-9F8B6C8F87A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id="{91CCC108-1E23-1EC1-1007-089151181C8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3E688F-F338-7F29-09B1-1BEB8EB2CA8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id="{F52C0E38-484E-825D-D5F2-E126E29BE7AF}"/>
              </a:ext>
            </a:extLst>
          </p:cNvPr>
          <p:cNvSpPr>
            <a:spLocks noGrp="1"/>
          </p:cNvSpPr>
          <p:nvPr>
            <p:ph type="dt" sz="half" idx="10"/>
          </p:nvPr>
        </p:nvSpPr>
        <p:spPr/>
        <p:txBody>
          <a:bodyPr/>
          <a:lstStyle/>
          <a:p>
            <a:fld id="{79175C38-B33B-454B-B579-EB4B36864EEE}" type="datetimeFigureOut">
              <a:rPr lang="en-PH" smtClean="0"/>
              <a:t>13/06/2025</a:t>
            </a:fld>
            <a:endParaRPr lang="en-PH"/>
          </a:p>
        </p:txBody>
      </p:sp>
      <p:sp>
        <p:nvSpPr>
          <p:cNvPr id="8" name="Footer Placeholder 7">
            <a:extLst>
              <a:ext uri="{FF2B5EF4-FFF2-40B4-BE49-F238E27FC236}">
                <a16:creationId xmlns:a16="http://schemas.microsoft.com/office/drawing/2014/main" id="{6ADE704B-9277-58A2-D3FC-FA947F8E5664}"/>
              </a:ext>
            </a:extLst>
          </p:cNvPr>
          <p:cNvSpPr>
            <a:spLocks noGrp="1"/>
          </p:cNvSpPr>
          <p:nvPr>
            <p:ph type="ftr" sz="quarter" idx="11"/>
          </p:nvPr>
        </p:nvSpPr>
        <p:spPr/>
        <p:txBody>
          <a:bodyPr/>
          <a:lstStyle/>
          <a:p>
            <a:endParaRPr lang="en-PH"/>
          </a:p>
        </p:txBody>
      </p:sp>
      <p:sp>
        <p:nvSpPr>
          <p:cNvPr id="9" name="Slide Number Placeholder 8">
            <a:extLst>
              <a:ext uri="{FF2B5EF4-FFF2-40B4-BE49-F238E27FC236}">
                <a16:creationId xmlns:a16="http://schemas.microsoft.com/office/drawing/2014/main" id="{8BFE0439-E292-384F-7A4E-EC2C020D8FA0}"/>
              </a:ext>
            </a:extLst>
          </p:cNvPr>
          <p:cNvSpPr>
            <a:spLocks noGrp="1"/>
          </p:cNvSpPr>
          <p:nvPr>
            <p:ph type="sldNum" sz="quarter" idx="12"/>
          </p:nvPr>
        </p:nvSpPr>
        <p:spPr/>
        <p:txBody>
          <a:bodyPr/>
          <a:lstStyle/>
          <a:p>
            <a:fld id="{7C73E552-A6A3-4778-9565-6DD5C1240120}" type="slidenum">
              <a:rPr lang="en-PH" smtClean="0"/>
              <a:t>‹#›</a:t>
            </a:fld>
            <a:endParaRPr lang="en-PH"/>
          </a:p>
        </p:txBody>
      </p:sp>
    </p:spTree>
    <p:extLst>
      <p:ext uri="{BB962C8B-B14F-4D97-AF65-F5344CB8AC3E}">
        <p14:creationId xmlns:p14="http://schemas.microsoft.com/office/powerpoint/2010/main" val="2503981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915FC-2895-7C3B-BE27-35360E688AE0}"/>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id="{5DE111DA-B464-8906-1334-2F0F950D458A}"/>
              </a:ext>
            </a:extLst>
          </p:cNvPr>
          <p:cNvSpPr>
            <a:spLocks noGrp="1"/>
          </p:cNvSpPr>
          <p:nvPr>
            <p:ph type="dt" sz="half" idx="10"/>
          </p:nvPr>
        </p:nvSpPr>
        <p:spPr/>
        <p:txBody>
          <a:bodyPr/>
          <a:lstStyle/>
          <a:p>
            <a:fld id="{79175C38-B33B-454B-B579-EB4B36864EEE}" type="datetimeFigureOut">
              <a:rPr lang="en-PH" smtClean="0"/>
              <a:t>13/06/2025</a:t>
            </a:fld>
            <a:endParaRPr lang="en-PH"/>
          </a:p>
        </p:txBody>
      </p:sp>
      <p:sp>
        <p:nvSpPr>
          <p:cNvPr id="4" name="Footer Placeholder 3">
            <a:extLst>
              <a:ext uri="{FF2B5EF4-FFF2-40B4-BE49-F238E27FC236}">
                <a16:creationId xmlns:a16="http://schemas.microsoft.com/office/drawing/2014/main" id="{F8E297BC-A15F-1F93-044A-997ED2ABC848}"/>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4C3E6235-D7DD-0803-158C-FCACB2D2ECC4}"/>
              </a:ext>
            </a:extLst>
          </p:cNvPr>
          <p:cNvSpPr>
            <a:spLocks noGrp="1"/>
          </p:cNvSpPr>
          <p:nvPr>
            <p:ph type="sldNum" sz="quarter" idx="12"/>
          </p:nvPr>
        </p:nvSpPr>
        <p:spPr/>
        <p:txBody>
          <a:bodyPr/>
          <a:lstStyle/>
          <a:p>
            <a:fld id="{7C73E552-A6A3-4778-9565-6DD5C1240120}" type="slidenum">
              <a:rPr lang="en-PH" smtClean="0"/>
              <a:t>‹#›</a:t>
            </a:fld>
            <a:endParaRPr lang="en-PH"/>
          </a:p>
        </p:txBody>
      </p:sp>
    </p:spTree>
    <p:extLst>
      <p:ext uri="{BB962C8B-B14F-4D97-AF65-F5344CB8AC3E}">
        <p14:creationId xmlns:p14="http://schemas.microsoft.com/office/powerpoint/2010/main" val="2554251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33915F1-58A4-9551-B632-A00C565A595C}"/>
              </a:ext>
            </a:extLst>
          </p:cNvPr>
          <p:cNvSpPr>
            <a:spLocks noGrp="1"/>
          </p:cNvSpPr>
          <p:nvPr>
            <p:ph type="dt" sz="half" idx="10"/>
          </p:nvPr>
        </p:nvSpPr>
        <p:spPr/>
        <p:txBody>
          <a:bodyPr/>
          <a:lstStyle/>
          <a:p>
            <a:fld id="{79175C38-B33B-454B-B579-EB4B36864EEE}" type="datetimeFigureOut">
              <a:rPr lang="en-PH" smtClean="0"/>
              <a:t>13/06/2025</a:t>
            </a:fld>
            <a:endParaRPr lang="en-PH"/>
          </a:p>
        </p:txBody>
      </p:sp>
      <p:sp>
        <p:nvSpPr>
          <p:cNvPr id="3" name="Footer Placeholder 2">
            <a:extLst>
              <a:ext uri="{FF2B5EF4-FFF2-40B4-BE49-F238E27FC236}">
                <a16:creationId xmlns:a16="http://schemas.microsoft.com/office/drawing/2014/main" id="{D403F53B-8A2F-BC20-3AEB-243383E117C5}"/>
              </a:ext>
            </a:extLst>
          </p:cNvPr>
          <p:cNvSpPr>
            <a:spLocks noGrp="1"/>
          </p:cNvSpPr>
          <p:nvPr>
            <p:ph type="ftr" sz="quarter" idx="11"/>
          </p:nvPr>
        </p:nvSpPr>
        <p:spPr/>
        <p:txBody>
          <a:bodyPr/>
          <a:lstStyle/>
          <a:p>
            <a:endParaRPr lang="en-PH"/>
          </a:p>
        </p:txBody>
      </p:sp>
      <p:sp>
        <p:nvSpPr>
          <p:cNvPr id="4" name="Slide Number Placeholder 3">
            <a:extLst>
              <a:ext uri="{FF2B5EF4-FFF2-40B4-BE49-F238E27FC236}">
                <a16:creationId xmlns:a16="http://schemas.microsoft.com/office/drawing/2014/main" id="{88CF93E2-8B52-FBB9-499C-BE9F39875A0D}"/>
              </a:ext>
            </a:extLst>
          </p:cNvPr>
          <p:cNvSpPr>
            <a:spLocks noGrp="1"/>
          </p:cNvSpPr>
          <p:nvPr>
            <p:ph type="sldNum" sz="quarter" idx="12"/>
          </p:nvPr>
        </p:nvSpPr>
        <p:spPr/>
        <p:txBody>
          <a:bodyPr/>
          <a:lstStyle/>
          <a:p>
            <a:fld id="{7C73E552-A6A3-4778-9565-6DD5C1240120}" type="slidenum">
              <a:rPr lang="en-PH" smtClean="0"/>
              <a:t>‹#›</a:t>
            </a:fld>
            <a:endParaRPr lang="en-PH"/>
          </a:p>
        </p:txBody>
      </p:sp>
    </p:spTree>
    <p:extLst>
      <p:ext uri="{BB962C8B-B14F-4D97-AF65-F5344CB8AC3E}">
        <p14:creationId xmlns:p14="http://schemas.microsoft.com/office/powerpoint/2010/main" val="40782635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C14B7-B51D-37B7-2F8C-D54F0668D6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id="{B77542EA-DBC6-4DD2-3E2C-A055123AF44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id="{7E99ED6C-372B-DECC-5EFB-0988D0D119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1BC190-267D-C8FE-10A0-F59BE1026293}"/>
              </a:ext>
            </a:extLst>
          </p:cNvPr>
          <p:cNvSpPr>
            <a:spLocks noGrp="1"/>
          </p:cNvSpPr>
          <p:nvPr>
            <p:ph type="dt" sz="half" idx="10"/>
          </p:nvPr>
        </p:nvSpPr>
        <p:spPr/>
        <p:txBody>
          <a:bodyPr/>
          <a:lstStyle/>
          <a:p>
            <a:fld id="{79175C38-B33B-454B-B579-EB4B36864EEE}" type="datetimeFigureOut">
              <a:rPr lang="en-PH" smtClean="0"/>
              <a:t>13/06/2025</a:t>
            </a:fld>
            <a:endParaRPr lang="en-PH"/>
          </a:p>
        </p:txBody>
      </p:sp>
      <p:sp>
        <p:nvSpPr>
          <p:cNvPr id="6" name="Footer Placeholder 5">
            <a:extLst>
              <a:ext uri="{FF2B5EF4-FFF2-40B4-BE49-F238E27FC236}">
                <a16:creationId xmlns:a16="http://schemas.microsoft.com/office/drawing/2014/main" id="{A4F67DC9-E99C-5480-A9A3-BF078ABB0955}"/>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94000CC8-8C44-B486-86CA-B3AB3B96768E}"/>
              </a:ext>
            </a:extLst>
          </p:cNvPr>
          <p:cNvSpPr>
            <a:spLocks noGrp="1"/>
          </p:cNvSpPr>
          <p:nvPr>
            <p:ph type="sldNum" sz="quarter" idx="12"/>
          </p:nvPr>
        </p:nvSpPr>
        <p:spPr/>
        <p:txBody>
          <a:bodyPr/>
          <a:lstStyle/>
          <a:p>
            <a:fld id="{7C73E552-A6A3-4778-9565-6DD5C1240120}" type="slidenum">
              <a:rPr lang="en-PH" smtClean="0"/>
              <a:t>‹#›</a:t>
            </a:fld>
            <a:endParaRPr lang="en-PH"/>
          </a:p>
        </p:txBody>
      </p:sp>
    </p:spTree>
    <p:extLst>
      <p:ext uri="{BB962C8B-B14F-4D97-AF65-F5344CB8AC3E}">
        <p14:creationId xmlns:p14="http://schemas.microsoft.com/office/powerpoint/2010/main" val="25947420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D00A6-6EF4-93BD-0FAA-7187CCD020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id="{8489C55F-F11C-1746-9769-607E848FE3A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a:extLst>
              <a:ext uri="{FF2B5EF4-FFF2-40B4-BE49-F238E27FC236}">
                <a16:creationId xmlns:a16="http://schemas.microsoft.com/office/drawing/2014/main" id="{1929E95A-A726-DD86-3EC4-A760766966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E05E8AE-2DE0-439D-CA3E-A4FB0161DD49}"/>
              </a:ext>
            </a:extLst>
          </p:cNvPr>
          <p:cNvSpPr>
            <a:spLocks noGrp="1"/>
          </p:cNvSpPr>
          <p:nvPr>
            <p:ph type="dt" sz="half" idx="10"/>
          </p:nvPr>
        </p:nvSpPr>
        <p:spPr/>
        <p:txBody>
          <a:bodyPr/>
          <a:lstStyle/>
          <a:p>
            <a:fld id="{79175C38-B33B-454B-B579-EB4B36864EEE}" type="datetimeFigureOut">
              <a:rPr lang="en-PH" smtClean="0"/>
              <a:t>13/06/2025</a:t>
            </a:fld>
            <a:endParaRPr lang="en-PH"/>
          </a:p>
        </p:txBody>
      </p:sp>
      <p:sp>
        <p:nvSpPr>
          <p:cNvPr id="6" name="Footer Placeholder 5">
            <a:extLst>
              <a:ext uri="{FF2B5EF4-FFF2-40B4-BE49-F238E27FC236}">
                <a16:creationId xmlns:a16="http://schemas.microsoft.com/office/drawing/2014/main" id="{AD018AAC-D384-0F48-B209-605F56D9C2B7}"/>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38B67BDF-3CE3-D05A-4F8C-20A68543CDF7}"/>
              </a:ext>
            </a:extLst>
          </p:cNvPr>
          <p:cNvSpPr>
            <a:spLocks noGrp="1"/>
          </p:cNvSpPr>
          <p:nvPr>
            <p:ph type="sldNum" sz="quarter" idx="12"/>
          </p:nvPr>
        </p:nvSpPr>
        <p:spPr/>
        <p:txBody>
          <a:bodyPr/>
          <a:lstStyle/>
          <a:p>
            <a:fld id="{7C73E552-A6A3-4778-9565-6DD5C1240120}" type="slidenum">
              <a:rPr lang="en-PH" smtClean="0"/>
              <a:t>‹#›</a:t>
            </a:fld>
            <a:endParaRPr lang="en-PH"/>
          </a:p>
        </p:txBody>
      </p:sp>
    </p:spTree>
    <p:extLst>
      <p:ext uri="{BB962C8B-B14F-4D97-AF65-F5344CB8AC3E}">
        <p14:creationId xmlns:p14="http://schemas.microsoft.com/office/powerpoint/2010/main" val="26550257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C83027-4915-351C-6F16-BB86E64CDB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id="{6E9E9158-A71E-91F8-4EEF-065CB919F47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5470D952-F290-60F7-1B60-015B069C669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175C38-B33B-454B-B579-EB4B36864EEE}" type="datetimeFigureOut">
              <a:rPr lang="en-PH" smtClean="0"/>
              <a:t>13/06/2025</a:t>
            </a:fld>
            <a:endParaRPr lang="en-PH"/>
          </a:p>
        </p:txBody>
      </p:sp>
      <p:sp>
        <p:nvSpPr>
          <p:cNvPr id="5" name="Footer Placeholder 4">
            <a:extLst>
              <a:ext uri="{FF2B5EF4-FFF2-40B4-BE49-F238E27FC236}">
                <a16:creationId xmlns:a16="http://schemas.microsoft.com/office/drawing/2014/main" id="{E701B29B-0734-A3ED-9F9F-ED292DB742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a:p>
        </p:txBody>
      </p:sp>
      <p:sp>
        <p:nvSpPr>
          <p:cNvPr id="6" name="Slide Number Placeholder 5">
            <a:extLst>
              <a:ext uri="{FF2B5EF4-FFF2-40B4-BE49-F238E27FC236}">
                <a16:creationId xmlns:a16="http://schemas.microsoft.com/office/drawing/2014/main" id="{55229287-546B-8720-C6C5-6D69F8CAC2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73E552-A6A3-4778-9565-6DD5C1240120}" type="slidenum">
              <a:rPr lang="en-PH" smtClean="0"/>
              <a:t>‹#›</a:t>
            </a:fld>
            <a:endParaRPr lang="en-PH"/>
          </a:p>
        </p:txBody>
      </p:sp>
    </p:spTree>
    <p:extLst>
      <p:ext uri="{BB962C8B-B14F-4D97-AF65-F5344CB8AC3E}">
        <p14:creationId xmlns:p14="http://schemas.microsoft.com/office/powerpoint/2010/main" val="4157302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09DD37F-A573-FF3E-5910-63483BB48E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49472" y="891250"/>
            <a:ext cx="7454563" cy="4612511"/>
          </a:xfrm>
          <a:prstGeom prst="rect">
            <a:avLst/>
          </a:prstGeom>
          <a:effectLst>
            <a:outerShdw blurRad="127000" dist="38100" dir="5400000" algn="t" rotWithShape="0">
              <a:prstClr val="black">
                <a:alpha val="40000"/>
              </a:prstClr>
            </a:outerShdw>
          </a:effectLst>
        </p:spPr>
      </p:pic>
      <p:sp>
        <p:nvSpPr>
          <p:cNvPr id="10" name="Rectangle 9">
            <a:extLst>
              <a:ext uri="{FF2B5EF4-FFF2-40B4-BE49-F238E27FC236}">
                <a16:creationId xmlns:a16="http://schemas.microsoft.com/office/drawing/2014/main" id="{1CEB631C-720C-A392-63E9-E64972B8F240}"/>
              </a:ext>
            </a:extLst>
          </p:cNvPr>
          <p:cNvSpPr/>
          <p:nvPr/>
        </p:nvSpPr>
        <p:spPr>
          <a:xfrm>
            <a:off x="5407268" y="1459523"/>
            <a:ext cx="5539155" cy="3480195"/>
          </a:xfrm>
          <a:prstGeom prst="rect">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1" name="TextBox 10">
            <a:extLst>
              <a:ext uri="{FF2B5EF4-FFF2-40B4-BE49-F238E27FC236}">
                <a16:creationId xmlns:a16="http://schemas.microsoft.com/office/drawing/2014/main" id="{B5FC2B5C-EE70-C106-027E-57FBE0E5D2F2}"/>
              </a:ext>
            </a:extLst>
          </p:cNvPr>
          <p:cNvSpPr txBox="1"/>
          <p:nvPr/>
        </p:nvSpPr>
        <p:spPr>
          <a:xfrm>
            <a:off x="287965" y="1472877"/>
            <a:ext cx="5320355" cy="4708981"/>
          </a:xfrm>
          <a:prstGeom prst="rect">
            <a:avLst/>
          </a:prstGeom>
          <a:noFill/>
        </p:spPr>
        <p:txBody>
          <a:bodyPr wrap="square" rtlCol="0">
            <a:spAutoFit/>
          </a:bodyPr>
          <a:lstStyle/>
          <a:p>
            <a:r>
              <a:rPr lang="en-PH" sz="6000" spc="300" dirty="0">
                <a:solidFill>
                  <a:srgbClr val="004487"/>
                </a:solidFill>
                <a:latin typeface="Montserrat Light" pitchFamily="2" charset="0"/>
              </a:rPr>
              <a:t>Emerson</a:t>
            </a:r>
            <a:r>
              <a:rPr lang="en-PH" sz="6000" spc="300" dirty="0">
                <a:latin typeface="Montserrat Light" pitchFamily="2" charset="0"/>
              </a:rPr>
              <a:t> x DAPH National Data Challenge</a:t>
            </a:r>
          </a:p>
        </p:txBody>
      </p:sp>
    </p:spTree>
    <p:extLst>
      <p:ext uri="{BB962C8B-B14F-4D97-AF65-F5344CB8AC3E}">
        <p14:creationId xmlns:p14="http://schemas.microsoft.com/office/powerpoint/2010/main" val="33286235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3558D68-5EBE-9813-A771-A5FF7A485466}"/>
              </a:ext>
            </a:extLst>
          </p:cNvPr>
          <p:cNvSpPr txBox="1"/>
          <p:nvPr/>
        </p:nvSpPr>
        <p:spPr>
          <a:xfrm>
            <a:off x="485775" y="263274"/>
            <a:ext cx="3714750" cy="400110"/>
          </a:xfrm>
          <a:prstGeom prst="rect">
            <a:avLst/>
          </a:prstGeom>
          <a:noFill/>
        </p:spPr>
        <p:txBody>
          <a:bodyPr wrap="square" rtlCol="0">
            <a:spAutoFit/>
          </a:bodyPr>
          <a:lstStyle/>
          <a:p>
            <a:r>
              <a:rPr lang="en-US" sz="2000" spc="300" dirty="0">
                <a:solidFill>
                  <a:srgbClr val="004487"/>
                </a:solidFill>
                <a:latin typeface="Montserrat Medium" pitchFamily="2" charset="0"/>
              </a:rPr>
              <a:t>DESIGN </a:t>
            </a:r>
            <a:endParaRPr lang="en-PH" sz="2000" spc="300" dirty="0">
              <a:solidFill>
                <a:srgbClr val="004487"/>
              </a:solidFill>
              <a:latin typeface="Montserrat Medium" pitchFamily="2" charset="0"/>
            </a:endParaRPr>
          </a:p>
        </p:txBody>
      </p:sp>
      <p:cxnSp>
        <p:nvCxnSpPr>
          <p:cNvPr id="7" name="Straight Connector 6">
            <a:extLst>
              <a:ext uri="{FF2B5EF4-FFF2-40B4-BE49-F238E27FC236}">
                <a16:creationId xmlns:a16="http://schemas.microsoft.com/office/drawing/2014/main" id="{E39F4FC9-C8A4-97B8-33E8-169A3EFC74A9}"/>
              </a:ext>
            </a:extLst>
          </p:cNvPr>
          <p:cNvCxnSpPr>
            <a:cxnSpLocks/>
          </p:cNvCxnSpPr>
          <p:nvPr/>
        </p:nvCxnSpPr>
        <p:spPr>
          <a:xfrm>
            <a:off x="485775" y="663384"/>
            <a:ext cx="109905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6A3A86BB-4116-29A1-7593-0AA8F2B46AC9}"/>
              </a:ext>
            </a:extLst>
          </p:cNvPr>
          <p:cNvPicPr>
            <a:picLocks noChangeAspect="1"/>
          </p:cNvPicPr>
          <p:nvPr/>
        </p:nvPicPr>
        <p:blipFill>
          <a:blip r:embed="rId2"/>
          <a:stretch>
            <a:fillRect/>
          </a:stretch>
        </p:blipFill>
        <p:spPr>
          <a:xfrm>
            <a:off x="485775" y="870617"/>
            <a:ext cx="6296026" cy="3935016"/>
          </a:xfrm>
          <a:prstGeom prst="rect">
            <a:avLst/>
          </a:prstGeom>
        </p:spPr>
      </p:pic>
      <p:sp>
        <p:nvSpPr>
          <p:cNvPr id="26" name="TextBox 25">
            <a:extLst>
              <a:ext uri="{FF2B5EF4-FFF2-40B4-BE49-F238E27FC236}">
                <a16:creationId xmlns:a16="http://schemas.microsoft.com/office/drawing/2014/main" id="{EAF94234-AA04-FD14-05D3-72F5B9473839}"/>
              </a:ext>
            </a:extLst>
          </p:cNvPr>
          <p:cNvSpPr txBox="1"/>
          <p:nvPr/>
        </p:nvSpPr>
        <p:spPr>
          <a:xfrm>
            <a:off x="6877050" y="764235"/>
            <a:ext cx="4495800" cy="2246769"/>
          </a:xfrm>
          <a:prstGeom prst="rect">
            <a:avLst/>
          </a:prstGeom>
          <a:noFill/>
        </p:spPr>
        <p:txBody>
          <a:bodyPr wrap="square">
            <a:spAutoFit/>
          </a:bodyPr>
          <a:lstStyle/>
          <a:p>
            <a:pPr marL="285750" indent="-285750" algn="just">
              <a:buFont typeface="Wingdings" panose="05000000000000000000" pitchFamily="2" charset="2"/>
              <a:buChar char="§"/>
            </a:pPr>
            <a:r>
              <a:rPr lang="en-US" sz="1400" dirty="0">
                <a:latin typeface="Segoe UI" panose="020B0502040204020203" pitchFamily="34" charset="0"/>
                <a:cs typeface="Segoe UI" panose="020B0502040204020203" pitchFamily="34" charset="0"/>
              </a:rPr>
              <a:t>A </a:t>
            </a:r>
            <a:r>
              <a:rPr lang="en-US" sz="1400" b="1" dirty="0">
                <a:solidFill>
                  <a:srgbClr val="004487"/>
                </a:solidFill>
                <a:latin typeface="Segoe UI" panose="020B0502040204020203" pitchFamily="34" charset="0"/>
                <a:cs typeface="Segoe UI" panose="020B0502040204020203" pitchFamily="34" charset="0"/>
              </a:rPr>
              <a:t>uniform 10 pt padding</a:t>
            </a:r>
            <a:r>
              <a:rPr lang="en-US" sz="1400" dirty="0">
                <a:solidFill>
                  <a:srgbClr val="004487"/>
                </a:solidFill>
                <a:latin typeface="Segoe UI" panose="020B0502040204020203" pitchFamily="34" charset="0"/>
                <a:cs typeface="Segoe UI" panose="020B0502040204020203" pitchFamily="34" charset="0"/>
              </a:rPr>
              <a:t> </a:t>
            </a:r>
            <a:r>
              <a:rPr lang="en-US" sz="1400" dirty="0">
                <a:latin typeface="Segoe UI" panose="020B0502040204020203" pitchFamily="34" charset="0"/>
                <a:cs typeface="Segoe UI" panose="020B0502040204020203" pitchFamily="34" charset="0"/>
              </a:rPr>
              <a:t>was applied around each container, along with a </a:t>
            </a:r>
            <a:r>
              <a:rPr lang="en-US" sz="1400" b="1" dirty="0">
                <a:solidFill>
                  <a:srgbClr val="004487"/>
                </a:solidFill>
                <a:latin typeface="Segoe UI" panose="020B0502040204020203" pitchFamily="34" charset="0"/>
                <a:cs typeface="Segoe UI" panose="020B0502040204020203" pitchFamily="34" charset="0"/>
              </a:rPr>
              <a:t>10 pt internal margin</a:t>
            </a:r>
            <a:r>
              <a:rPr lang="en-US" sz="1400" dirty="0">
                <a:solidFill>
                  <a:srgbClr val="004487"/>
                </a:solidFill>
                <a:latin typeface="Segoe UI" panose="020B0502040204020203" pitchFamily="34" charset="0"/>
                <a:cs typeface="Segoe UI" panose="020B0502040204020203" pitchFamily="34" charset="0"/>
              </a:rPr>
              <a:t> </a:t>
            </a:r>
            <a:r>
              <a:rPr lang="en-US" sz="1400" dirty="0">
                <a:latin typeface="Segoe UI" panose="020B0502040204020203" pitchFamily="34" charset="0"/>
                <a:cs typeface="Segoe UI" panose="020B0502040204020203" pitchFamily="34" charset="0"/>
              </a:rPr>
              <a:t>within each graph and visual. This ensures consistent spacing, allowing each element room to "breathe" without clutter. The layout creates a </a:t>
            </a:r>
            <a:r>
              <a:rPr lang="en-US" sz="1400" b="1" dirty="0">
                <a:solidFill>
                  <a:srgbClr val="004487"/>
                </a:solidFill>
                <a:latin typeface="Segoe UI" panose="020B0502040204020203" pitchFamily="34" charset="0"/>
                <a:cs typeface="Segoe UI" panose="020B0502040204020203" pitchFamily="34" charset="0"/>
              </a:rPr>
              <a:t>clean, organized appearance</a:t>
            </a:r>
            <a:r>
              <a:rPr lang="en-US" sz="1400" dirty="0">
                <a:latin typeface="Segoe UI" panose="020B0502040204020203" pitchFamily="34" charset="0"/>
                <a:cs typeface="Segoe UI" panose="020B0502040204020203" pitchFamily="34" charset="0"/>
              </a:rPr>
              <a:t>, offering a </a:t>
            </a:r>
            <a:r>
              <a:rPr lang="en-US" sz="1400" b="1" dirty="0">
                <a:solidFill>
                  <a:srgbClr val="004487"/>
                </a:solidFill>
                <a:latin typeface="Segoe UI" panose="020B0502040204020203" pitchFamily="34" charset="0"/>
                <a:cs typeface="Segoe UI" panose="020B0502040204020203" pitchFamily="34" charset="0"/>
              </a:rPr>
              <a:t>subtle illusion of spaciousness</a:t>
            </a:r>
            <a:r>
              <a:rPr lang="en-US" sz="1400" dirty="0">
                <a:latin typeface="Segoe UI" panose="020B0502040204020203" pitchFamily="34" charset="0"/>
                <a:cs typeface="Segoe UI" panose="020B0502040204020203" pitchFamily="34" charset="0"/>
              </a:rPr>
              <a:t> while maintaining a </a:t>
            </a:r>
            <a:r>
              <a:rPr lang="en-US" sz="1400" b="1" dirty="0">
                <a:solidFill>
                  <a:srgbClr val="004487"/>
                </a:solidFill>
                <a:latin typeface="Segoe UI" panose="020B0502040204020203" pitchFamily="34" charset="0"/>
                <a:cs typeface="Segoe UI" panose="020B0502040204020203" pitchFamily="34" charset="0"/>
              </a:rPr>
              <a:t>compact and accessible visual structure</a:t>
            </a:r>
            <a:r>
              <a:rPr lang="en-US" sz="1400" dirty="0">
                <a:latin typeface="Segoe UI" panose="020B0502040204020203" pitchFamily="34" charset="0"/>
                <a:cs typeface="Segoe UI" panose="020B0502040204020203" pitchFamily="34" charset="0"/>
              </a:rPr>
              <a:t>, with all key visuals comfortably within the viewer’s eye range.</a:t>
            </a:r>
          </a:p>
        </p:txBody>
      </p:sp>
      <p:sp>
        <p:nvSpPr>
          <p:cNvPr id="27" name="TextBox 26">
            <a:extLst>
              <a:ext uri="{FF2B5EF4-FFF2-40B4-BE49-F238E27FC236}">
                <a16:creationId xmlns:a16="http://schemas.microsoft.com/office/drawing/2014/main" id="{1D267BD2-F009-D80B-C571-608ADD731E07}"/>
              </a:ext>
            </a:extLst>
          </p:cNvPr>
          <p:cNvSpPr txBox="1"/>
          <p:nvPr/>
        </p:nvSpPr>
        <p:spPr>
          <a:xfrm>
            <a:off x="6877050" y="3084436"/>
            <a:ext cx="4495800" cy="1384995"/>
          </a:xfrm>
          <a:prstGeom prst="rect">
            <a:avLst/>
          </a:prstGeom>
          <a:noFill/>
        </p:spPr>
        <p:txBody>
          <a:bodyPr wrap="square">
            <a:spAutoFit/>
          </a:bodyPr>
          <a:lstStyle/>
          <a:p>
            <a:pPr marL="285750" indent="-285750" algn="just">
              <a:buFont typeface="Wingdings" panose="05000000000000000000" pitchFamily="2" charset="2"/>
              <a:buChar char="§"/>
            </a:pPr>
            <a:r>
              <a:rPr lang="en-US" sz="1400" dirty="0">
                <a:latin typeface="Segoe UI" panose="020B0502040204020203" pitchFamily="34" charset="0"/>
                <a:cs typeface="Segoe UI" panose="020B0502040204020203" pitchFamily="34" charset="0"/>
              </a:rPr>
              <a:t>All design layers have been </a:t>
            </a:r>
            <a:r>
              <a:rPr lang="en-US" sz="1400" b="1" dirty="0">
                <a:solidFill>
                  <a:srgbClr val="004487"/>
                </a:solidFill>
                <a:latin typeface="Segoe UI" panose="020B0502040204020203" pitchFamily="34" charset="0"/>
                <a:cs typeface="Segoe UI" panose="020B0502040204020203" pitchFamily="34" charset="0"/>
              </a:rPr>
              <a:t>systematically organized</a:t>
            </a:r>
            <a:r>
              <a:rPr lang="en-US" sz="1400" dirty="0">
                <a:latin typeface="Segoe UI" panose="020B0502040204020203" pitchFamily="34" charset="0"/>
                <a:cs typeface="Segoe UI" panose="020B0502040204020203" pitchFamily="34" charset="0"/>
              </a:rPr>
              <a:t> to support </a:t>
            </a:r>
            <a:r>
              <a:rPr lang="en-US" sz="1400" b="1" dirty="0">
                <a:solidFill>
                  <a:srgbClr val="004487"/>
                </a:solidFill>
                <a:latin typeface="Segoe UI" panose="020B0502040204020203" pitchFamily="34" charset="0"/>
                <a:cs typeface="Segoe UI" panose="020B0502040204020203" pitchFamily="34" charset="0"/>
              </a:rPr>
              <a:t>future collaboration and seamless handovers</a:t>
            </a:r>
            <a:r>
              <a:rPr lang="en-US" sz="1400" dirty="0">
                <a:latin typeface="Segoe UI" panose="020B0502040204020203" pitchFamily="34" charset="0"/>
                <a:cs typeface="Segoe UI" panose="020B0502040204020203" pitchFamily="34" charset="0"/>
              </a:rPr>
              <a:t>. This structure ensures that </a:t>
            </a:r>
            <a:r>
              <a:rPr lang="en-US" sz="1400" b="1" dirty="0">
                <a:solidFill>
                  <a:srgbClr val="004487"/>
                </a:solidFill>
                <a:latin typeface="Segoe UI" panose="020B0502040204020203" pitchFamily="34" charset="0"/>
                <a:cs typeface="Segoe UI" panose="020B0502040204020203" pitchFamily="34" charset="0"/>
              </a:rPr>
              <a:t>other designers can easily navigate, modify, or build upon the project</a:t>
            </a:r>
            <a:r>
              <a:rPr lang="en-US" sz="1400" dirty="0">
                <a:latin typeface="Segoe UI" panose="020B0502040204020203" pitchFamily="34" charset="0"/>
                <a:cs typeface="Segoe UI" panose="020B0502040204020203" pitchFamily="34" charset="0"/>
              </a:rPr>
              <a:t>, facilitating efficient updates and design changes.</a:t>
            </a:r>
          </a:p>
        </p:txBody>
      </p:sp>
      <p:sp>
        <p:nvSpPr>
          <p:cNvPr id="28" name="TextBox 27">
            <a:extLst>
              <a:ext uri="{FF2B5EF4-FFF2-40B4-BE49-F238E27FC236}">
                <a16:creationId xmlns:a16="http://schemas.microsoft.com/office/drawing/2014/main" id="{46BC7C8D-C3F9-47C2-D0DC-79515CB6D183}"/>
              </a:ext>
            </a:extLst>
          </p:cNvPr>
          <p:cNvSpPr txBox="1"/>
          <p:nvPr/>
        </p:nvSpPr>
        <p:spPr>
          <a:xfrm>
            <a:off x="6877050" y="4542863"/>
            <a:ext cx="4495800" cy="2246769"/>
          </a:xfrm>
          <a:prstGeom prst="rect">
            <a:avLst/>
          </a:prstGeom>
          <a:noFill/>
        </p:spPr>
        <p:txBody>
          <a:bodyPr wrap="square">
            <a:spAutoFit/>
          </a:bodyPr>
          <a:lstStyle/>
          <a:p>
            <a:pPr marL="285750" indent="-285750" algn="just">
              <a:buFont typeface="Wingdings" panose="05000000000000000000" pitchFamily="2" charset="2"/>
              <a:buChar char="§"/>
            </a:pPr>
            <a:r>
              <a:rPr lang="en-US" sz="1400" dirty="0">
                <a:latin typeface="Segoe UI" panose="020B0502040204020203" pitchFamily="34" charset="0"/>
                <a:cs typeface="Segoe UI" panose="020B0502040204020203" pitchFamily="34" charset="0"/>
              </a:rPr>
              <a:t>The dashboard follows a </a:t>
            </a:r>
            <a:r>
              <a:rPr lang="en-US" sz="1400" b="1" dirty="0">
                <a:solidFill>
                  <a:srgbClr val="004487"/>
                </a:solidFill>
                <a:latin typeface="Segoe UI" panose="020B0502040204020203" pitchFamily="34" charset="0"/>
                <a:cs typeface="Segoe UI" panose="020B0502040204020203" pitchFamily="34" charset="0"/>
              </a:rPr>
              <a:t>modern minimalist design</a:t>
            </a:r>
            <a:r>
              <a:rPr lang="en-US" sz="1400" dirty="0">
                <a:latin typeface="Segoe UI" panose="020B0502040204020203" pitchFamily="34" charset="0"/>
                <a:cs typeface="Segoe UI" panose="020B0502040204020203" pitchFamily="34" charset="0"/>
              </a:rPr>
              <a:t>, utilizing a </a:t>
            </a:r>
            <a:r>
              <a:rPr lang="en-US" sz="1400" b="1" dirty="0">
                <a:solidFill>
                  <a:srgbClr val="004487"/>
                </a:solidFill>
                <a:latin typeface="Segoe UI" panose="020B0502040204020203" pitchFamily="34" charset="0"/>
                <a:cs typeface="Segoe UI" panose="020B0502040204020203" pitchFamily="34" charset="0"/>
              </a:rPr>
              <a:t>glassmorphism-inspired UI</a:t>
            </a:r>
            <a:r>
              <a:rPr lang="en-US" sz="1400" dirty="0">
                <a:latin typeface="Segoe UI" panose="020B0502040204020203" pitchFamily="34" charset="0"/>
                <a:cs typeface="Segoe UI" panose="020B0502040204020203" pitchFamily="34" charset="0"/>
              </a:rPr>
              <a:t> to achieve a sleek and elegant finish. To maintain a clean and uncluttered interface, </a:t>
            </a:r>
            <a:r>
              <a:rPr lang="en-US" sz="1400" b="1" dirty="0">
                <a:solidFill>
                  <a:srgbClr val="004487"/>
                </a:solidFill>
                <a:latin typeface="Segoe UI" panose="020B0502040204020203" pitchFamily="34" charset="0"/>
                <a:cs typeface="Segoe UI" panose="020B0502040204020203" pitchFamily="34" charset="0"/>
              </a:rPr>
              <a:t>supporting details are tucked into info buttons</a:t>
            </a:r>
            <a:r>
              <a:rPr lang="en-US" sz="1400" dirty="0">
                <a:latin typeface="Segoe UI" panose="020B0502040204020203" pitchFamily="34" charset="0"/>
                <a:cs typeface="Segoe UI" panose="020B0502040204020203" pitchFamily="34" charset="0"/>
              </a:rPr>
              <a:t>, allowing users to access additional information on demand. The dashboard is designed to be </a:t>
            </a:r>
            <a:r>
              <a:rPr lang="en-US" sz="1400" b="1" dirty="0">
                <a:solidFill>
                  <a:srgbClr val="004487"/>
                </a:solidFill>
                <a:latin typeface="Segoe UI" panose="020B0502040204020203" pitchFamily="34" charset="0"/>
                <a:cs typeface="Segoe UI" panose="020B0502040204020203" pitchFamily="34" charset="0"/>
              </a:rPr>
              <a:t>visually adaptive</a:t>
            </a:r>
            <a:r>
              <a:rPr lang="en-US" sz="1400" dirty="0">
                <a:latin typeface="Segoe UI" panose="020B0502040204020203" pitchFamily="34" charset="0"/>
                <a:cs typeface="Segoe UI" panose="020B0502040204020203" pitchFamily="34" charset="0"/>
              </a:rPr>
              <a:t>, blending seamlessly with various wallpapers and background themes for a cohesive and refined user experience.</a:t>
            </a:r>
          </a:p>
        </p:txBody>
      </p:sp>
      <p:pic>
        <p:nvPicPr>
          <p:cNvPr id="36" name="Picture 35">
            <a:extLst>
              <a:ext uri="{FF2B5EF4-FFF2-40B4-BE49-F238E27FC236}">
                <a16:creationId xmlns:a16="http://schemas.microsoft.com/office/drawing/2014/main" id="{010E08B8-768C-CA2B-C535-D5B343F5C1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5775" y="4990751"/>
            <a:ext cx="2041151" cy="1454743"/>
          </a:xfrm>
          <a:prstGeom prst="rect">
            <a:avLst/>
          </a:prstGeom>
          <a:ln>
            <a:solidFill>
              <a:srgbClr val="004487"/>
            </a:solidFill>
          </a:ln>
        </p:spPr>
      </p:pic>
      <p:pic>
        <p:nvPicPr>
          <p:cNvPr id="38" name="Picture 37">
            <a:extLst>
              <a:ext uri="{FF2B5EF4-FFF2-40B4-BE49-F238E27FC236}">
                <a16:creationId xmlns:a16="http://schemas.microsoft.com/office/drawing/2014/main" id="{B7215F35-C3E8-5D79-CDD8-90712E5DBD8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12751" y="4990225"/>
            <a:ext cx="2042626" cy="1455794"/>
          </a:xfrm>
          <a:prstGeom prst="rect">
            <a:avLst/>
          </a:prstGeom>
          <a:ln>
            <a:solidFill>
              <a:srgbClr val="004487"/>
            </a:solidFill>
          </a:ln>
        </p:spPr>
      </p:pic>
      <p:pic>
        <p:nvPicPr>
          <p:cNvPr id="40" name="Picture 39">
            <a:extLst>
              <a:ext uri="{FF2B5EF4-FFF2-40B4-BE49-F238E27FC236}">
                <a16:creationId xmlns:a16="http://schemas.microsoft.com/office/drawing/2014/main" id="{790E2F8B-1379-0767-8F25-676AAD3FE78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41202" y="4990936"/>
            <a:ext cx="2040632" cy="1454373"/>
          </a:xfrm>
          <a:prstGeom prst="rect">
            <a:avLst/>
          </a:prstGeom>
          <a:ln>
            <a:solidFill>
              <a:srgbClr val="004487"/>
            </a:solidFill>
          </a:ln>
        </p:spPr>
      </p:pic>
    </p:spTree>
    <p:extLst>
      <p:ext uri="{BB962C8B-B14F-4D97-AF65-F5344CB8AC3E}">
        <p14:creationId xmlns:p14="http://schemas.microsoft.com/office/powerpoint/2010/main" val="32848006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295EDB-0C38-CD1D-2CE9-3D1792AC4ACE}"/>
              </a:ext>
            </a:extLst>
          </p:cNvPr>
          <p:cNvSpPr txBox="1"/>
          <p:nvPr/>
        </p:nvSpPr>
        <p:spPr>
          <a:xfrm>
            <a:off x="485775" y="263274"/>
            <a:ext cx="5545748" cy="400110"/>
          </a:xfrm>
          <a:prstGeom prst="rect">
            <a:avLst/>
          </a:prstGeom>
          <a:noFill/>
        </p:spPr>
        <p:txBody>
          <a:bodyPr wrap="square" rtlCol="0">
            <a:spAutoFit/>
          </a:bodyPr>
          <a:lstStyle/>
          <a:p>
            <a:r>
              <a:rPr lang="en-US" sz="2000" spc="300" dirty="0">
                <a:solidFill>
                  <a:srgbClr val="004487"/>
                </a:solidFill>
                <a:latin typeface="Montserrat Medium" pitchFamily="2" charset="0"/>
              </a:rPr>
              <a:t>HIGH RESOLUTION SCREENSHOT </a:t>
            </a:r>
            <a:endParaRPr lang="en-PH" sz="2000" spc="300" dirty="0">
              <a:solidFill>
                <a:srgbClr val="004487"/>
              </a:solidFill>
              <a:latin typeface="Montserrat Medium" pitchFamily="2" charset="0"/>
            </a:endParaRPr>
          </a:p>
        </p:txBody>
      </p:sp>
      <p:cxnSp>
        <p:nvCxnSpPr>
          <p:cNvPr id="3" name="Straight Connector 2">
            <a:extLst>
              <a:ext uri="{FF2B5EF4-FFF2-40B4-BE49-F238E27FC236}">
                <a16:creationId xmlns:a16="http://schemas.microsoft.com/office/drawing/2014/main" id="{3F335404-F4E1-A6BF-0BA9-CB04B7457EE2}"/>
              </a:ext>
            </a:extLst>
          </p:cNvPr>
          <p:cNvCxnSpPr>
            <a:cxnSpLocks/>
          </p:cNvCxnSpPr>
          <p:nvPr/>
        </p:nvCxnSpPr>
        <p:spPr>
          <a:xfrm>
            <a:off x="485775" y="663384"/>
            <a:ext cx="109905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97AD03CF-1925-2C29-C026-5A41C2DAE1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7669" y="825963"/>
            <a:ext cx="10216662" cy="5873776"/>
          </a:xfrm>
          <a:prstGeom prst="rect">
            <a:avLst/>
          </a:prstGeom>
        </p:spPr>
      </p:pic>
    </p:spTree>
    <p:extLst>
      <p:ext uri="{BB962C8B-B14F-4D97-AF65-F5344CB8AC3E}">
        <p14:creationId xmlns:p14="http://schemas.microsoft.com/office/powerpoint/2010/main" val="35395078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useBgFill="1">
        <p:nvSpPr>
          <p:cNvPr id="4" name="Rectangle: Rounded Corners 3">
            <a:extLst>
              <a:ext uri="{FF2B5EF4-FFF2-40B4-BE49-F238E27FC236}">
                <a16:creationId xmlns:a16="http://schemas.microsoft.com/office/drawing/2014/main" id="{7A6F84A8-1E31-203C-2060-588129FF498F}"/>
              </a:ext>
            </a:extLst>
          </p:cNvPr>
          <p:cNvSpPr/>
          <p:nvPr/>
        </p:nvSpPr>
        <p:spPr>
          <a:xfrm>
            <a:off x="5541171" y="816230"/>
            <a:ext cx="1009650" cy="5225538"/>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useBgFill="1">
        <p:nvSpPr>
          <p:cNvPr id="5" name="Rectangle: Rounded Corners 4">
            <a:extLst>
              <a:ext uri="{FF2B5EF4-FFF2-40B4-BE49-F238E27FC236}">
                <a16:creationId xmlns:a16="http://schemas.microsoft.com/office/drawing/2014/main" id="{B881FF22-BB2A-4DFF-CACB-205A49EB7394}"/>
              </a:ext>
            </a:extLst>
          </p:cNvPr>
          <p:cNvSpPr/>
          <p:nvPr/>
        </p:nvSpPr>
        <p:spPr>
          <a:xfrm>
            <a:off x="8807649" y="1023540"/>
            <a:ext cx="1009650" cy="4810919"/>
          </a:xfrm>
          <a:prstGeom prst="roundRect">
            <a:avLst>
              <a:gd name="adj" fmla="val 4785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useBgFill="1">
        <p:nvSpPr>
          <p:cNvPr id="6" name="Rectangle: Rounded Corners 5">
            <a:extLst>
              <a:ext uri="{FF2B5EF4-FFF2-40B4-BE49-F238E27FC236}">
                <a16:creationId xmlns:a16="http://schemas.microsoft.com/office/drawing/2014/main" id="{56204F70-D35B-0E58-6F61-E40B6E2034F7}"/>
              </a:ext>
            </a:extLst>
          </p:cNvPr>
          <p:cNvSpPr/>
          <p:nvPr/>
        </p:nvSpPr>
        <p:spPr>
          <a:xfrm>
            <a:off x="6629997" y="1073005"/>
            <a:ext cx="1009650" cy="4711989"/>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useBgFill="1">
        <p:nvSpPr>
          <p:cNvPr id="7" name="Rectangle: Rounded Corners 6">
            <a:extLst>
              <a:ext uri="{FF2B5EF4-FFF2-40B4-BE49-F238E27FC236}">
                <a16:creationId xmlns:a16="http://schemas.microsoft.com/office/drawing/2014/main" id="{09592612-8E64-3E45-CFF7-7763E3106D53}"/>
              </a:ext>
            </a:extLst>
          </p:cNvPr>
          <p:cNvSpPr/>
          <p:nvPr/>
        </p:nvSpPr>
        <p:spPr>
          <a:xfrm>
            <a:off x="7718823" y="594470"/>
            <a:ext cx="1009650" cy="5669059"/>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useBgFill="1">
        <p:nvSpPr>
          <p:cNvPr id="8" name="Rectangle: Rounded Corners 7">
            <a:extLst>
              <a:ext uri="{FF2B5EF4-FFF2-40B4-BE49-F238E27FC236}">
                <a16:creationId xmlns:a16="http://schemas.microsoft.com/office/drawing/2014/main" id="{CD781046-18C2-5671-FF14-7A8A9003341D}"/>
              </a:ext>
            </a:extLst>
          </p:cNvPr>
          <p:cNvSpPr/>
          <p:nvPr/>
        </p:nvSpPr>
        <p:spPr>
          <a:xfrm>
            <a:off x="9896476" y="967962"/>
            <a:ext cx="1009650" cy="4922075"/>
          </a:xfrm>
          <a:prstGeom prst="roundRect">
            <a:avLst>
              <a:gd name="adj" fmla="val 50000"/>
            </a:avLst>
          </a:prstGeom>
          <a:ln>
            <a:noFill/>
          </a:ln>
          <a:effectLst>
            <a:outerShdw blurRad="203200" sx="102000" sy="102000" algn="ctr" rotWithShape="0">
              <a:prstClr val="black"/>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9" name="TextBox 8">
            <a:extLst>
              <a:ext uri="{FF2B5EF4-FFF2-40B4-BE49-F238E27FC236}">
                <a16:creationId xmlns:a16="http://schemas.microsoft.com/office/drawing/2014/main" id="{83CDE705-23E3-0123-E039-D5D7CB06584C}"/>
              </a:ext>
            </a:extLst>
          </p:cNvPr>
          <p:cNvSpPr txBox="1"/>
          <p:nvPr/>
        </p:nvSpPr>
        <p:spPr>
          <a:xfrm>
            <a:off x="782839" y="2041176"/>
            <a:ext cx="4284461" cy="2308324"/>
          </a:xfrm>
          <a:prstGeom prst="rect">
            <a:avLst/>
          </a:prstGeom>
          <a:noFill/>
        </p:spPr>
        <p:txBody>
          <a:bodyPr wrap="square" rtlCol="0">
            <a:spAutoFit/>
          </a:bodyPr>
          <a:lstStyle/>
          <a:p>
            <a:r>
              <a:rPr lang="en-US" sz="7200" dirty="0">
                <a:solidFill>
                  <a:schemeClr val="bg2"/>
                </a:solidFill>
                <a:latin typeface="Montserrat Light" pitchFamily="2" charset="0"/>
                <a:ea typeface="Segoe UI Black" panose="020B0A02040204020203" pitchFamily="34" charset="0"/>
              </a:rPr>
              <a:t>THANK YOU</a:t>
            </a:r>
            <a:endParaRPr lang="en-PH" sz="7200" dirty="0">
              <a:solidFill>
                <a:schemeClr val="bg2"/>
              </a:solidFill>
              <a:latin typeface="Montserrat Light" pitchFamily="2" charset="0"/>
              <a:ea typeface="Segoe UI Black" panose="020B0A02040204020203" pitchFamily="34" charset="0"/>
            </a:endParaRPr>
          </a:p>
        </p:txBody>
      </p:sp>
    </p:spTree>
    <p:extLst>
      <p:ext uri="{BB962C8B-B14F-4D97-AF65-F5344CB8AC3E}">
        <p14:creationId xmlns:p14="http://schemas.microsoft.com/office/powerpoint/2010/main" val="14774617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2E00F008-4671-B1C7-4391-1E54EFEFFBF1}"/>
              </a:ext>
            </a:extLst>
          </p:cNvPr>
          <p:cNvSpPr txBox="1"/>
          <p:nvPr/>
        </p:nvSpPr>
        <p:spPr>
          <a:xfrm>
            <a:off x="495298" y="306282"/>
            <a:ext cx="4314827" cy="400110"/>
          </a:xfrm>
          <a:prstGeom prst="rect">
            <a:avLst/>
          </a:prstGeom>
          <a:noFill/>
        </p:spPr>
        <p:txBody>
          <a:bodyPr wrap="square" rtlCol="0">
            <a:spAutoFit/>
          </a:bodyPr>
          <a:lstStyle/>
          <a:p>
            <a:r>
              <a:rPr lang="en-US" sz="2000" spc="300" dirty="0">
                <a:solidFill>
                  <a:srgbClr val="004487"/>
                </a:solidFill>
                <a:latin typeface="Segoe UI" panose="020B0502040204020203" pitchFamily="34" charset="0"/>
                <a:cs typeface="Segoe UI" panose="020B0502040204020203" pitchFamily="34" charset="0"/>
              </a:rPr>
              <a:t>PROJECT BACKGROUND</a:t>
            </a:r>
            <a:endParaRPr lang="en-PH" sz="2000" spc="300" dirty="0">
              <a:solidFill>
                <a:srgbClr val="004487"/>
              </a:solidFill>
              <a:latin typeface="Segoe UI" panose="020B0502040204020203" pitchFamily="34" charset="0"/>
              <a:cs typeface="Segoe UI" panose="020B0502040204020203" pitchFamily="34" charset="0"/>
            </a:endParaRPr>
          </a:p>
        </p:txBody>
      </p:sp>
      <p:graphicFrame>
        <p:nvGraphicFramePr>
          <p:cNvPr id="9" name="Diagram 8">
            <a:extLst>
              <a:ext uri="{FF2B5EF4-FFF2-40B4-BE49-F238E27FC236}">
                <a16:creationId xmlns:a16="http://schemas.microsoft.com/office/drawing/2014/main" id="{558AAF6D-BA7E-9B4A-AC68-EC86AACEDE76}"/>
              </a:ext>
            </a:extLst>
          </p:cNvPr>
          <p:cNvGraphicFramePr/>
          <p:nvPr>
            <p:extLst>
              <p:ext uri="{D42A27DB-BD31-4B8C-83A1-F6EECF244321}">
                <p14:modId xmlns:p14="http://schemas.microsoft.com/office/powerpoint/2010/main" val="4073109349"/>
              </p:ext>
            </p:extLst>
          </p:nvPr>
        </p:nvGraphicFramePr>
        <p:xfrm>
          <a:off x="685798" y="1282154"/>
          <a:ext cx="10800000" cy="5400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TextBox 9">
            <a:extLst>
              <a:ext uri="{FF2B5EF4-FFF2-40B4-BE49-F238E27FC236}">
                <a16:creationId xmlns:a16="http://schemas.microsoft.com/office/drawing/2014/main" id="{64713698-6B93-F97E-E6FC-3FB90EA198EB}"/>
              </a:ext>
            </a:extLst>
          </p:cNvPr>
          <p:cNvSpPr txBox="1"/>
          <p:nvPr/>
        </p:nvSpPr>
        <p:spPr>
          <a:xfrm>
            <a:off x="685798" y="911391"/>
            <a:ext cx="10800000" cy="1815882"/>
          </a:xfrm>
          <a:prstGeom prst="rect">
            <a:avLst/>
          </a:prstGeom>
          <a:noFill/>
        </p:spPr>
        <p:txBody>
          <a:bodyPr wrap="square" rtlCol="0">
            <a:spAutoFit/>
          </a:bodyPr>
          <a:lstStyle/>
          <a:p>
            <a:r>
              <a:rPr lang="en-US" sz="1600" dirty="0">
                <a:latin typeface="Segoe UI" panose="020B0502040204020203" pitchFamily="34" charset="0"/>
                <a:cs typeface="Segoe UI" panose="020B0502040204020203" pitchFamily="34" charset="0"/>
              </a:rPr>
              <a:t>Developed as part of the </a:t>
            </a:r>
            <a:r>
              <a:rPr lang="en-US" sz="1600" b="1" dirty="0">
                <a:solidFill>
                  <a:srgbClr val="004487"/>
                </a:solidFill>
                <a:latin typeface="Segoe UI" panose="020B0502040204020203" pitchFamily="34" charset="0"/>
                <a:cs typeface="Segoe UI" panose="020B0502040204020203" pitchFamily="34" charset="0"/>
              </a:rPr>
              <a:t>Emerson x Data Analytics Philippines Challenge</a:t>
            </a:r>
            <a:r>
              <a:rPr lang="en-US" sz="1600" dirty="0">
                <a:latin typeface="Segoe UI" panose="020B0502040204020203" pitchFamily="34" charset="0"/>
                <a:cs typeface="Segoe UI" panose="020B0502040204020203" pitchFamily="34" charset="0"/>
              </a:rPr>
              <a:t>, this project features a dynamic and insightful dashboard built from real-world manufacturing line data.</a:t>
            </a:r>
          </a:p>
          <a:p>
            <a:endParaRPr lang="en-US" sz="1600" dirty="0">
              <a:latin typeface="Segoe UI" panose="020B0502040204020203" pitchFamily="34" charset="0"/>
              <a:cs typeface="Segoe UI" panose="020B0502040204020203" pitchFamily="34" charset="0"/>
            </a:endParaRPr>
          </a:p>
          <a:p>
            <a:r>
              <a:rPr lang="en-US" sz="1600" dirty="0">
                <a:latin typeface="Segoe UI" panose="020B0502040204020203" pitchFamily="34" charset="0"/>
                <a:cs typeface="Segoe UI" panose="020B0502040204020203" pitchFamily="34" charset="0"/>
              </a:rPr>
              <a:t>The </a:t>
            </a:r>
            <a:r>
              <a:rPr lang="en-US" sz="1600" b="1" dirty="0">
                <a:solidFill>
                  <a:srgbClr val="004487"/>
                </a:solidFill>
                <a:latin typeface="Segoe UI" panose="020B0502040204020203" pitchFamily="34" charset="0"/>
                <a:cs typeface="Segoe UI" panose="020B0502040204020203" pitchFamily="34" charset="0"/>
              </a:rPr>
              <a:t>primary objective </a:t>
            </a:r>
            <a:r>
              <a:rPr lang="en-US" sz="1600" dirty="0">
                <a:latin typeface="Segoe UI" panose="020B0502040204020203" pitchFamily="34" charset="0"/>
                <a:cs typeface="Segoe UI" panose="020B0502040204020203" pitchFamily="34" charset="0"/>
              </a:rPr>
              <a:t>was to design a </a:t>
            </a:r>
            <a:r>
              <a:rPr lang="en-US" sz="1600" b="1" dirty="0">
                <a:solidFill>
                  <a:srgbClr val="004487"/>
                </a:solidFill>
                <a:latin typeface="Segoe UI" panose="020B0502040204020203" pitchFamily="34" charset="0"/>
                <a:cs typeface="Segoe UI" panose="020B0502040204020203" pitchFamily="34" charset="0"/>
              </a:rPr>
              <a:t>production-ready analytics dashboard</a:t>
            </a:r>
            <a:r>
              <a:rPr lang="en-US" sz="1600" dirty="0">
                <a:solidFill>
                  <a:srgbClr val="004487"/>
                </a:solidFill>
                <a:latin typeface="Segoe UI" panose="020B0502040204020203" pitchFamily="34" charset="0"/>
                <a:cs typeface="Segoe UI" panose="020B0502040204020203" pitchFamily="34" charset="0"/>
              </a:rPr>
              <a:t> </a:t>
            </a:r>
            <a:r>
              <a:rPr lang="en-US" sz="1600" dirty="0">
                <a:latin typeface="Segoe UI" panose="020B0502040204020203" pitchFamily="34" charset="0"/>
                <a:cs typeface="Segoe UI" panose="020B0502040204020203" pitchFamily="34" charset="0"/>
              </a:rPr>
              <a:t>that not only surfaces </a:t>
            </a:r>
            <a:r>
              <a:rPr lang="en-US" sz="1600" b="1" dirty="0">
                <a:solidFill>
                  <a:srgbClr val="004487"/>
                </a:solidFill>
                <a:latin typeface="Segoe UI" panose="020B0502040204020203" pitchFamily="34" charset="0"/>
                <a:cs typeface="Segoe UI" panose="020B0502040204020203" pitchFamily="34" charset="0"/>
              </a:rPr>
              <a:t>critical operational insights</a:t>
            </a:r>
            <a:r>
              <a:rPr lang="en-US" sz="1600" dirty="0">
                <a:solidFill>
                  <a:srgbClr val="004487"/>
                </a:solidFill>
                <a:latin typeface="Segoe UI" panose="020B0502040204020203" pitchFamily="34" charset="0"/>
                <a:cs typeface="Segoe UI" panose="020B0502040204020203" pitchFamily="34" charset="0"/>
              </a:rPr>
              <a:t> </a:t>
            </a:r>
            <a:r>
              <a:rPr lang="en-US" sz="1600" dirty="0">
                <a:latin typeface="Segoe UI" panose="020B0502040204020203" pitchFamily="34" charset="0"/>
                <a:cs typeface="Segoe UI" panose="020B0502040204020203" pitchFamily="34" charset="0"/>
              </a:rPr>
              <a:t>but also serves as a testament to our </a:t>
            </a:r>
            <a:r>
              <a:rPr lang="en-US" sz="1600" b="1" dirty="0">
                <a:solidFill>
                  <a:srgbClr val="004487"/>
                </a:solidFill>
                <a:latin typeface="Segoe UI" panose="020B0502040204020203" pitchFamily="34" charset="0"/>
                <a:cs typeface="Segoe UI" panose="020B0502040204020203" pitchFamily="34" charset="0"/>
              </a:rPr>
              <a:t>data analytics expertise</a:t>
            </a:r>
            <a:r>
              <a:rPr lang="en-US" sz="1600" dirty="0">
                <a:latin typeface="Segoe UI" panose="020B0502040204020203" pitchFamily="34" charset="0"/>
                <a:cs typeface="Segoe UI" panose="020B0502040204020203" pitchFamily="34" charset="0"/>
              </a:rPr>
              <a:t>—from data wrangling and visualization to actionable interpretation tailored for industrial decision-making.</a:t>
            </a:r>
          </a:p>
          <a:p>
            <a:pPr algn="just"/>
            <a:endParaRPr lang="en-PH" sz="1600" dirty="0">
              <a:latin typeface="Segoe UI" panose="020B0502040204020203" pitchFamily="34" charset="0"/>
              <a:cs typeface="Segoe UI" panose="020B0502040204020203" pitchFamily="34" charset="0"/>
            </a:endParaRPr>
          </a:p>
        </p:txBody>
      </p:sp>
      <p:sp>
        <p:nvSpPr>
          <p:cNvPr id="13" name="TextBox 12">
            <a:extLst>
              <a:ext uri="{FF2B5EF4-FFF2-40B4-BE49-F238E27FC236}">
                <a16:creationId xmlns:a16="http://schemas.microsoft.com/office/drawing/2014/main" id="{60C5FBD0-546B-32FE-0285-AA362246CBA7}"/>
              </a:ext>
            </a:extLst>
          </p:cNvPr>
          <p:cNvSpPr txBox="1"/>
          <p:nvPr/>
        </p:nvSpPr>
        <p:spPr>
          <a:xfrm>
            <a:off x="685798" y="2932272"/>
            <a:ext cx="5284180" cy="338554"/>
          </a:xfrm>
          <a:prstGeom prst="rect">
            <a:avLst/>
          </a:prstGeom>
          <a:noFill/>
        </p:spPr>
        <p:txBody>
          <a:bodyPr wrap="square" rtlCol="0">
            <a:spAutoFit/>
          </a:bodyPr>
          <a:lstStyle/>
          <a:p>
            <a:r>
              <a:rPr lang="en-US" sz="1600" spc="300" dirty="0">
                <a:solidFill>
                  <a:srgbClr val="004487"/>
                </a:solidFill>
                <a:latin typeface="Montserrat Medium" pitchFamily="2" charset="0"/>
              </a:rPr>
              <a:t>PROJECT WORKFLOW</a:t>
            </a:r>
            <a:endParaRPr lang="en-PH" sz="1600" spc="300" dirty="0">
              <a:solidFill>
                <a:srgbClr val="004487"/>
              </a:solidFill>
              <a:latin typeface="Montserrat Medium" pitchFamily="2" charset="0"/>
            </a:endParaRPr>
          </a:p>
        </p:txBody>
      </p:sp>
      <p:cxnSp>
        <p:nvCxnSpPr>
          <p:cNvPr id="15" name="Straight Connector 14">
            <a:extLst>
              <a:ext uri="{FF2B5EF4-FFF2-40B4-BE49-F238E27FC236}">
                <a16:creationId xmlns:a16="http://schemas.microsoft.com/office/drawing/2014/main" id="{896189E4-4D0D-6581-9D3A-418A424C4D72}"/>
              </a:ext>
            </a:extLst>
          </p:cNvPr>
          <p:cNvCxnSpPr>
            <a:cxnSpLocks/>
          </p:cNvCxnSpPr>
          <p:nvPr/>
        </p:nvCxnSpPr>
        <p:spPr>
          <a:xfrm>
            <a:off x="495298" y="706392"/>
            <a:ext cx="109905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87274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760C606-34DE-8417-842E-C0781EAAD5E9}"/>
              </a:ext>
            </a:extLst>
          </p:cNvPr>
          <p:cNvSpPr txBox="1"/>
          <p:nvPr/>
        </p:nvSpPr>
        <p:spPr>
          <a:xfrm>
            <a:off x="536331" y="501843"/>
            <a:ext cx="7974623" cy="400110"/>
          </a:xfrm>
          <a:prstGeom prst="rect">
            <a:avLst/>
          </a:prstGeom>
          <a:noFill/>
        </p:spPr>
        <p:txBody>
          <a:bodyPr wrap="square" rtlCol="0">
            <a:spAutoFit/>
          </a:bodyPr>
          <a:lstStyle/>
          <a:p>
            <a:r>
              <a:rPr lang="en-US" sz="2000" spc="300" dirty="0">
                <a:solidFill>
                  <a:srgbClr val="004487"/>
                </a:solidFill>
                <a:latin typeface="Segoe UI" panose="020B0502040204020203" pitchFamily="34" charset="0"/>
                <a:cs typeface="Segoe UI" panose="020B0502040204020203" pitchFamily="34" charset="0"/>
              </a:rPr>
              <a:t>DATA STRUCTURE &amp; INITIAL CHECKS</a:t>
            </a:r>
          </a:p>
        </p:txBody>
      </p:sp>
      <p:graphicFrame>
        <p:nvGraphicFramePr>
          <p:cNvPr id="16" name="Table 15">
            <a:extLst>
              <a:ext uri="{FF2B5EF4-FFF2-40B4-BE49-F238E27FC236}">
                <a16:creationId xmlns:a16="http://schemas.microsoft.com/office/drawing/2014/main" id="{3612F226-67D4-AA88-D28B-34F41BDF4D20}"/>
              </a:ext>
            </a:extLst>
          </p:cNvPr>
          <p:cNvGraphicFramePr>
            <a:graphicFrameLocks noGrp="1"/>
          </p:cNvGraphicFramePr>
          <p:nvPr>
            <p:extLst>
              <p:ext uri="{D42A27DB-BD31-4B8C-83A1-F6EECF244321}">
                <p14:modId xmlns:p14="http://schemas.microsoft.com/office/powerpoint/2010/main" val="3109126548"/>
              </p:ext>
            </p:extLst>
          </p:nvPr>
        </p:nvGraphicFramePr>
        <p:xfrm>
          <a:off x="6828689" y="2332924"/>
          <a:ext cx="2813540" cy="1463040"/>
        </p:xfrm>
        <a:graphic>
          <a:graphicData uri="http://schemas.openxmlformats.org/drawingml/2006/table">
            <a:tbl>
              <a:tblPr firstRow="1" bandRow="1">
                <a:tableStyleId>{5C22544A-7EE6-4342-B048-85BDC9FD1C3A}</a:tableStyleId>
              </a:tblPr>
              <a:tblGrid>
                <a:gridCol w="1406770">
                  <a:extLst>
                    <a:ext uri="{9D8B030D-6E8A-4147-A177-3AD203B41FA5}">
                      <a16:colId xmlns:a16="http://schemas.microsoft.com/office/drawing/2014/main" val="640513025"/>
                    </a:ext>
                  </a:extLst>
                </a:gridCol>
                <a:gridCol w="1406770">
                  <a:extLst>
                    <a:ext uri="{9D8B030D-6E8A-4147-A177-3AD203B41FA5}">
                      <a16:colId xmlns:a16="http://schemas.microsoft.com/office/drawing/2014/main" val="318158387"/>
                    </a:ext>
                  </a:extLst>
                </a:gridCol>
              </a:tblGrid>
              <a:tr h="0">
                <a:tc>
                  <a:txBody>
                    <a:bodyPr/>
                    <a:lstStyle/>
                    <a:p>
                      <a:r>
                        <a:rPr lang="en-US" sz="1200" dirty="0">
                          <a:latin typeface="Montserrat Light" pitchFamily="2" charset="0"/>
                        </a:rPr>
                        <a:t>Products</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4487"/>
                    </a:solidFill>
                  </a:tcPr>
                </a:tc>
                <a:tc>
                  <a:txBody>
                    <a:bodyPr/>
                    <a:lstStyle/>
                    <a:p>
                      <a:endParaRPr lang="en-PH"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4487"/>
                    </a:solidFill>
                  </a:tcPr>
                </a:tc>
                <a:extLst>
                  <a:ext uri="{0D108BD9-81ED-4DB2-BD59-A6C34878D82A}">
                    <a16:rowId xmlns:a16="http://schemas.microsoft.com/office/drawing/2014/main" val="874377265"/>
                  </a:ext>
                </a:extLst>
              </a:tr>
              <a:tr h="0">
                <a:tc>
                  <a:txBody>
                    <a:bodyPr/>
                    <a:lstStyle/>
                    <a:p>
                      <a:r>
                        <a:rPr lang="en-US" sz="1200" dirty="0">
                          <a:latin typeface="Montserrat Light" pitchFamily="2" charset="0"/>
                        </a:rPr>
                        <a:t>Flavor</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Montserrat Light" pitchFamily="2" charset="0"/>
                        </a:rPr>
                        <a:t>String</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62477456"/>
                  </a:ext>
                </a:extLst>
              </a:tr>
              <a:tr h="0">
                <a:tc>
                  <a:txBody>
                    <a:bodyPr/>
                    <a:lstStyle/>
                    <a:p>
                      <a:r>
                        <a:rPr lang="en-US" sz="1200" dirty="0">
                          <a:latin typeface="Montserrat Light" pitchFamily="2" charset="0"/>
                        </a:rPr>
                        <a:t>Min Batch Time</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Montserrat Light" pitchFamily="2" charset="0"/>
                        </a:rPr>
                        <a:t>Duration</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58311906"/>
                  </a:ext>
                </a:extLst>
              </a:tr>
              <a:tr h="0">
                <a:tc>
                  <a:txBody>
                    <a:bodyPr/>
                    <a:lstStyle/>
                    <a:p>
                      <a:r>
                        <a:rPr lang="en-US" sz="1200" dirty="0">
                          <a:latin typeface="Montserrat Light" pitchFamily="2" charset="0"/>
                        </a:rPr>
                        <a:t>Product</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Montserrat Light" pitchFamily="2" charset="0"/>
                        </a:rPr>
                        <a:t>String</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61186651"/>
                  </a:ext>
                </a:extLst>
              </a:tr>
              <a:tr h="0">
                <a:tc>
                  <a:txBody>
                    <a:bodyPr/>
                    <a:lstStyle/>
                    <a:p>
                      <a:r>
                        <a:rPr lang="en-US" sz="1200" dirty="0">
                          <a:latin typeface="Montserrat Light" pitchFamily="2" charset="0"/>
                        </a:rPr>
                        <a:t>Size</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Montserrat Light" pitchFamily="2" charset="0"/>
                        </a:rPr>
                        <a:t>Int32</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03445125"/>
                  </a:ext>
                </a:extLst>
              </a:tr>
            </a:tbl>
          </a:graphicData>
        </a:graphic>
      </p:graphicFrame>
      <p:graphicFrame>
        <p:nvGraphicFramePr>
          <p:cNvPr id="17" name="Table 16">
            <a:extLst>
              <a:ext uri="{FF2B5EF4-FFF2-40B4-BE49-F238E27FC236}">
                <a16:creationId xmlns:a16="http://schemas.microsoft.com/office/drawing/2014/main" id="{4F47D16C-FBDF-0F2D-233C-350362EE3D48}"/>
              </a:ext>
            </a:extLst>
          </p:cNvPr>
          <p:cNvGraphicFramePr>
            <a:graphicFrameLocks noGrp="1"/>
          </p:cNvGraphicFramePr>
          <p:nvPr>
            <p:extLst>
              <p:ext uri="{D42A27DB-BD31-4B8C-83A1-F6EECF244321}">
                <p14:modId xmlns:p14="http://schemas.microsoft.com/office/powerpoint/2010/main" val="3348114114"/>
              </p:ext>
            </p:extLst>
          </p:nvPr>
        </p:nvGraphicFramePr>
        <p:xfrm>
          <a:off x="2479431" y="2338037"/>
          <a:ext cx="2813540" cy="2011680"/>
        </p:xfrm>
        <a:graphic>
          <a:graphicData uri="http://schemas.openxmlformats.org/drawingml/2006/table">
            <a:tbl>
              <a:tblPr firstRow="1" bandRow="1">
                <a:tableStyleId>{5C22544A-7EE6-4342-B048-85BDC9FD1C3A}</a:tableStyleId>
              </a:tblPr>
              <a:tblGrid>
                <a:gridCol w="1406770">
                  <a:extLst>
                    <a:ext uri="{9D8B030D-6E8A-4147-A177-3AD203B41FA5}">
                      <a16:colId xmlns:a16="http://schemas.microsoft.com/office/drawing/2014/main" val="640513025"/>
                    </a:ext>
                  </a:extLst>
                </a:gridCol>
                <a:gridCol w="1406770">
                  <a:extLst>
                    <a:ext uri="{9D8B030D-6E8A-4147-A177-3AD203B41FA5}">
                      <a16:colId xmlns:a16="http://schemas.microsoft.com/office/drawing/2014/main" val="318158387"/>
                    </a:ext>
                  </a:extLst>
                </a:gridCol>
              </a:tblGrid>
              <a:tr h="0">
                <a:tc>
                  <a:txBody>
                    <a:bodyPr/>
                    <a:lstStyle/>
                    <a:p>
                      <a:r>
                        <a:rPr lang="en-US" sz="1200" dirty="0">
                          <a:latin typeface="Montserrat Light" pitchFamily="2" charset="0"/>
                        </a:rPr>
                        <a:t>Line Production</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4487"/>
                    </a:solidFill>
                  </a:tcPr>
                </a:tc>
                <a:tc>
                  <a:txBody>
                    <a:bodyPr/>
                    <a:lstStyle/>
                    <a:p>
                      <a:endParaRPr lang="en-PH" dirty="0">
                        <a:solidFill>
                          <a:srgbClr val="004487"/>
                        </a:solidFill>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4487"/>
                    </a:solidFill>
                  </a:tcPr>
                </a:tc>
                <a:extLst>
                  <a:ext uri="{0D108BD9-81ED-4DB2-BD59-A6C34878D82A}">
                    <a16:rowId xmlns:a16="http://schemas.microsoft.com/office/drawing/2014/main" val="874377265"/>
                  </a:ext>
                </a:extLst>
              </a:tr>
              <a:tr h="0">
                <a:tc>
                  <a:txBody>
                    <a:bodyPr/>
                    <a:lstStyle/>
                    <a:p>
                      <a:r>
                        <a:rPr lang="en-US" sz="1200" dirty="0">
                          <a:latin typeface="Montserrat Light" pitchFamily="2" charset="0"/>
                        </a:rPr>
                        <a:t>Date</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Montserrat Light" pitchFamily="2" charset="0"/>
                        </a:rPr>
                        <a:t>Date</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62477456"/>
                  </a:ext>
                </a:extLst>
              </a:tr>
              <a:tr h="0">
                <a:tc>
                  <a:txBody>
                    <a:bodyPr/>
                    <a:lstStyle/>
                    <a:p>
                      <a:r>
                        <a:rPr lang="en-US" sz="1200" dirty="0">
                          <a:latin typeface="Montserrat Light" pitchFamily="2" charset="0"/>
                        </a:rPr>
                        <a:t>Product</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Montserrat Light" pitchFamily="2" charset="0"/>
                        </a:rPr>
                        <a:t>String</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58311906"/>
                  </a:ext>
                </a:extLst>
              </a:tr>
              <a:tr h="0">
                <a:tc>
                  <a:txBody>
                    <a:bodyPr/>
                    <a:lstStyle/>
                    <a:p>
                      <a:r>
                        <a:rPr lang="en-US" sz="1200" dirty="0">
                          <a:latin typeface="Montserrat Light" pitchFamily="2" charset="0"/>
                        </a:rPr>
                        <a:t>Batch</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Montserrat Light" pitchFamily="2" charset="0"/>
                        </a:rPr>
                        <a:t>String</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61186651"/>
                  </a:ext>
                </a:extLst>
              </a:tr>
              <a:tr h="0">
                <a:tc>
                  <a:txBody>
                    <a:bodyPr/>
                    <a:lstStyle/>
                    <a:p>
                      <a:r>
                        <a:rPr lang="en-US" sz="1200" dirty="0">
                          <a:latin typeface="Montserrat Light" pitchFamily="2" charset="0"/>
                        </a:rPr>
                        <a:t>Operator</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Montserrat Light" pitchFamily="2" charset="0"/>
                        </a:rPr>
                        <a:t>String</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03445125"/>
                  </a:ext>
                </a:extLst>
              </a:tr>
              <a:tr h="0">
                <a:tc>
                  <a:txBody>
                    <a:bodyPr/>
                    <a:lstStyle/>
                    <a:p>
                      <a:r>
                        <a:rPr lang="en-US" sz="1200" dirty="0">
                          <a:latin typeface="Montserrat Light" pitchFamily="2" charset="0"/>
                        </a:rPr>
                        <a:t>Start time</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Montserrat Light" pitchFamily="2" charset="0"/>
                        </a:rPr>
                        <a:t>Time</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30913489"/>
                  </a:ext>
                </a:extLst>
              </a:tr>
              <a:tr h="0">
                <a:tc>
                  <a:txBody>
                    <a:bodyPr/>
                    <a:lstStyle/>
                    <a:p>
                      <a:r>
                        <a:rPr lang="en-US" sz="1200" dirty="0">
                          <a:latin typeface="Montserrat Light" pitchFamily="2" charset="0"/>
                        </a:rPr>
                        <a:t>End time</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Montserrat Light" pitchFamily="2" charset="0"/>
                        </a:rPr>
                        <a:t>Time</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617466"/>
                  </a:ext>
                </a:extLst>
              </a:tr>
            </a:tbl>
          </a:graphicData>
        </a:graphic>
      </p:graphicFrame>
      <p:graphicFrame>
        <p:nvGraphicFramePr>
          <p:cNvPr id="18" name="Table 17">
            <a:extLst>
              <a:ext uri="{FF2B5EF4-FFF2-40B4-BE49-F238E27FC236}">
                <a16:creationId xmlns:a16="http://schemas.microsoft.com/office/drawing/2014/main" id="{611FC14E-E072-D9EF-D5CB-086D0497B86D}"/>
              </a:ext>
            </a:extLst>
          </p:cNvPr>
          <p:cNvGraphicFramePr>
            <a:graphicFrameLocks noGrp="1"/>
          </p:cNvGraphicFramePr>
          <p:nvPr>
            <p:extLst>
              <p:ext uri="{D42A27DB-BD31-4B8C-83A1-F6EECF244321}">
                <p14:modId xmlns:p14="http://schemas.microsoft.com/office/powerpoint/2010/main" val="730038374"/>
              </p:ext>
            </p:extLst>
          </p:nvPr>
        </p:nvGraphicFramePr>
        <p:xfrm>
          <a:off x="6828689" y="4592927"/>
          <a:ext cx="2813540" cy="1188720"/>
        </p:xfrm>
        <a:graphic>
          <a:graphicData uri="http://schemas.openxmlformats.org/drawingml/2006/table">
            <a:tbl>
              <a:tblPr firstRow="1" bandRow="1">
                <a:tableStyleId>{5C22544A-7EE6-4342-B048-85BDC9FD1C3A}</a:tableStyleId>
              </a:tblPr>
              <a:tblGrid>
                <a:gridCol w="1406770">
                  <a:extLst>
                    <a:ext uri="{9D8B030D-6E8A-4147-A177-3AD203B41FA5}">
                      <a16:colId xmlns:a16="http://schemas.microsoft.com/office/drawing/2014/main" val="640513025"/>
                    </a:ext>
                  </a:extLst>
                </a:gridCol>
                <a:gridCol w="1406770">
                  <a:extLst>
                    <a:ext uri="{9D8B030D-6E8A-4147-A177-3AD203B41FA5}">
                      <a16:colId xmlns:a16="http://schemas.microsoft.com/office/drawing/2014/main" val="318158387"/>
                    </a:ext>
                  </a:extLst>
                </a:gridCol>
              </a:tblGrid>
              <a:tr h="0">
                <a:tc>
                  <a:txBody>
                    <a:bodyPr/>
                    <a:lstStyle/>
                    <a:p>
                      <a:r>
                        <a:rPr lang="en-US" sz="1200" dirty="0">
                          <a:latin typeface="Montserrat Light" pitchFamily="2" charset="0"/>
                        </a:rPr>
                        <a:t>Line Downtime</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4487"/>
                    </a:solidFill>
                  </a:tcPr>
                </a:tc>
                <a:tc>
                  <a:txBody>
                    <a:bodyPr/>
                    <a:lstStyle/>
                    <a:p>
                      <a:endParaRPr lang="en-PH"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4487"/>
                    </a:solidFill>
                  </a:tcPr>
                </a:tc>
                <a:extLst>
                  <a:ext uri="{0D108BD9-81ED-4DB2-BD59-A6C34878D82A}">
                    <a16:rowId xmlns:a16="http://schemas.microsoft.com/office/drawing/2014/main" val="874377265"/>
                  </a:ext>
                </a:extLst>
              </a:tr>
              <a:tr h="0">
                <a:tc>
                  <a:txBody>
                    <a:bodyPr/>
                    <a:lstStyle/>
                    <a:p>
                      <a:r>
                        <a:rPr lang="en-US" sz="1200" dirty="0">
                          <a:latin typeface="Montserrat Light" pitchFamily="2" charset="0"/>
                        </a:rPr>
                        <a:t>Batch</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Montserrat Light" pitchFamily="2" charset="0"/>
                        </a:rPr>
                        <a:t>String</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62477456"/>
                  </a:ext>
                </a:extLst>
              </a:tr>
              <a:tr h="0">
                <a:tc>
                  <a:txBody>
                    <a:bodyPr/>
                    <a:lstStyle/>
                    <a:p>
                      <a:r>
                        <a:rPr lang="en-US" sz="1200" dirty="0">
                          <a:latin typeface="Montserrat Light" pitchFamily="2" charset="0"/>
                        </a:rPr>
                        <a:t>Downtime</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Montserrat Light" pitchFamily="2" charset="0"/>
                        </a:rPr>
                        <a:t>Duration</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58311906"/>
                  </a:ext>
                </a:extLst>
              </a:tr>
              <a:tr h="0">
                <a:tc>
                  <a:txBody>
                    <a:bodyPr/>
                    <a:lstStyle/>
                    <a:p>
                      <a:r>
                        <a:rPr lang="en-US" sz="1200" dirty="0">
                          <a:latin typeface="Montserrat Light" pitchFamily="2" charset="0"/>
                        </a:rPr>
                        <a:t>Factor</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Montserrat Light" pitchFamily="2" charset="0"/>
                        </a:rPr>
                        <a:t>String</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61186651"/>
                  </a:ext>
                </a:extLst>
              </a:tr>
            </a:tbl>
          </a:graphicData>
        </a:graphic>
      </p:graphicFrame>
      <p:graphicFrame>
        <p:nvGraphicFramePr>
          <p:cNvPr id="19" name="Table 18">
            <a:extLst>
              <a:ext uri="{FF2B5EF4-FFF2-40B4-BE49-F238E27FC236}">
                <a16:creationId xmlns:a16="http://schemas.microsoft.com/office/drawing/2014/main" id="{B0603225-8A21-9438-BBCB-47EF1AAA7D4B}"/>
              </a:ext>
            </a:extLst>
          </p:cNvPr>
          <p:cNvGraphicFramePr>
            <a:graphicFrameLocks noGrp="1"/>
          </p:cNvGraphicFramePr>
          <p:nvPr>
            <p:extLst>
              <p:ext uri="{D42A27DB-BD31-4B8C-83A1-F6EECF244321}">
                <p14:modId xmlns:p14="http://schemas.microsoft.com/office/powerpoint/2010/main" val="4088073726"/>
              </p:ext>
            </p:extLst>
          </p:nvPr>
        </p:nvGraphicFramePr>
        <p:xfrm>
          <a:off x="2479431" y="4592927"/>
          <a:ext cx="3416546" cy="1188720"/>
        </p:xfrm>
        <a:graphic>
          <a:graphicData uri="http://schemas.openxmlformats.org/drawingml/2006/table">
            <a:tbl>
              <a:tblPr firstRow="1" bandRow="1">
                <a:tableStyleId>{5C22544A-7EE6-4342-B048-85BDC9FD1C3A}</a:tableStyleId>
              </a:tblPr>
              <a:tblGrid>
                <a:gridCol w="1708273">
                  <a:extLst>
                    <a:ext uri="{9D8B030D-6E8A-4147-A177-3AD203B41FA5}">
                      <a16:colId xmlns:a16="http://schemas.microsoft.com/office/drawing/2014/main" val="640513025"/>
                    </a:ext>
                  </a:extLst>
                </a:gridCol>
                <a:gridCol w="1708273">
                  <a:extLst>
                    <a:ext uri="{9D8B030D-6E8A-4147-A177-3AD203B41FA5}">
                      <a16:colId xmlns:a16="http://schemas.microsoft.com/office/drawing/2014/main" val="318158387"/>
                    </a:ext>
                  </a:extLst>
                </a:gridCol>
              </a:tblGrid>
              <a:tr h="0">
                <a:tc>
                  <a:txBody>
                    <a:bodyPr/>
                    <a:lstStyle/>
                    <a:p>
                      <a:r>
                        <a:rPr lang="en-US" sz="1200" dirty="0">
                          <a:latin typeface="Montserrat Light" pitchFamily="2" charset="0"/>
                        </a:rPr>
                        <a:t>Downtime Factors</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004487"/>
                    </a:solidFill>
                  </a:tcPr>
                </a:tc>
                <a:tc>
                  <a:txBody>
                    <a:bodyPr/>
                    <a:lstStyle/>
                    <a:p>
                      <a:endParaRPr lang="en-PH"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chemeClr val="tx1"/>
                      </a:solidFill>
                      <a:prstDash val="sysDashDot"/>
                      <a:round/>
                      <a:headEnd type="none" w="med" len="med"/>
                      <a:tailEnd type="none" w="med" len="med"/>
                    </a:lnB>
                    <a:solidFill>
                      <a:srgbClr val="004487"/>
                    </a:solidFill>
                  </a:tcPr>
                </a:tc>
                <a:extLst>
                  <a:ext uri="{0D108BD9-81ED-4DB2-BD59-A6C34878D82A}">
                    <a16:rowId xmlns:a16="http://schemas.microsoft.com/office/drawing/2014/main" val="874377265"/>
                  </a:ext>
                </a:extLst>
              </a:tr>
              <a:tr h="0">
                <a:tc>
                  <a:txBody>
                    <a:bodyPr/>
                    <a:lstStyle/>
                    <a:p>
                      <a:r>
                        <a:rPr lang="en-US" sz="1200" dirty="0">
                          <a:latin typeface="Montserrat Light" pitchFamily="2" charset="0"/>
                        </a:rPr>
                        <a:t>Description</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Montserrat Light" pitchFamily="2" charset="0"/>
                        </a:rPr>
                        <a:t>String</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6350" cap="flat" cmpd="sng" algn="ctr">
                      <a:solidFill>
                        <a:schemeClr val="tx1"/>
                      </a:solidFill>
                      <a:prstDash val="sysDashDot"/>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062477456"/>
                  </a:ext>
                </a:extLst>
              </a:tr>
              <a:tr h="0">
                <a:tc>
                  <a:txBody>
                    <a:bodyPr/>
                    <a:lstStyle/>
                    <a:p>
                      <a:r>
                        <a:rPr lang="en-US" sz="1200" dirty="0">
                          <a:latin typeface="Montserrat Light" pitchFamily="2" charset="0"/>
                        </a:rPr>
                        <a:t>Factor</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Montserrat Light" pitchFamily="2" charset="0"/>
                        </a:rPr>
                        <a:t>String</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58311906"/>
                  </a:ext>
                </a:extLst>
              </a:tr>
              <a:tr h="0">
                <a:tc>
                  <a:txBody>
                    <a:bodyPr/>
                    <a:lstStyle/>
                    <a:p>
                      <a:r>
                        <a:rPr lang="en-US" sz="1200" dirty="0">
                          <a:latin typeface="Montserrat Light" pitchFamily="2" charset="0"/>
                        </a:rPr>
                        <a:t>Operator Error</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200" dirty="0">
                          <a:latin typeface="Montserrat Light" pitchFamily="2" charset="0"/>
                        </a:rPr>
                        <a:t>Boolean</a:t>
                      </a:r>
                      <a:endParaRPr lang="en-PH" sz="1200" dirty="0">
                        <a:latin typeface="Montserrat Light" pitchFamily="2"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61186651"/>
                  </a:ext>
                </a:extLst>
              </a:tr>
            </a:tbl>
          </a:graphicData>
        </a:graphic>
      </p:graphicFrame>
      <p:cxnSp>
        <p:nvCxnSpPr>
          <p:cNvPr id="40" name="Connector: Elbow 39">
            <a:extLst>
              <a:ext uri="{FF2B5EF4-FFF2-40B4-BE49-F238E27FC236}">
                <a16:creationId xmlns:a16="http://schemas.microsoft.com/office/drawing/2014/main" id="{EBF56D6A-46F1-8C45-00A4-ACCBB22B26F2}"/>
              </a:ext>
            </a:extLst>
          </p:cNvPr>
          <p:cNvCxnSpPr/>
          <p:nvPr/>
        </p:nvCxnSpPr>
        <p:spPr>
          <a:xfrm>
            <a:off x="5292971" y="3343876"/>
            <a:ext cx="1535718" cy="1764000"/>
          </a:xfrm>
          <a:prstGeom prst="bentConnector3">
            <a:avLst>
              <a:gd name="adj1" fmla="val 63645"/>
            </a:avLst>
          </a:prstGeom>
          <a:ln>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onnector: Elbow 42">
            <a:extLst>
              <a:ext uri="{FF2B5EF4-FFF2-40B4-BE49-F238E27FC236}">
                <a16:creationId xmlns:a16="http://schemas.microsoft.com/office/drawing/2014/main" id="{A8E5C385-C69E-BD6A-E918-BE92100FBDF1}"/>
              </a:ext>
            </a:extLst>
          </p:cNvPr>
          <p:cNvCxnSpPr/>
          <p:nvPr/>
        </p:nvCxnSpPr>
        <p:spPr>
          <a:xfrm rot="10800000">
            <a:off x="5895977" y="5381626"/>
            <a:ext cx="932712" cy="314325"/>
          </a:xfrm>
          <a:prstGeom prst="bentConnector3">
            <a:avLst/>
          </a:prstGeom>
          <a:ln>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Connector: Elbow 44">
            <a:extLst>
              <a:ext uri="{FF2B5EF4-FFF2-40B4-BE49-F238E27FC236}">
                <a16:creationId xmlns:a16="http://schemas.microsoft.com/office/drawing/2014/main" id="{D2C44DDD-4D71-CE6E-A51B-9FC3A2E1B3C8}"/>
              </a:ext>
            </a:extLst>
          </p:cNvPr>
          <p:cNvCxnSpPr/>
          <p:nvPr/>
        </p:nvCxnSpPr>
        <p:spPr>
          <a:xfrm rot="10800000">
            <a:off x="5292971" y="3105150"/>
            <a:ext cx="1535718" cy="238726"/>
          </a:xfrm>
          <a:prstGeom prst="bentConnector3">
            <a:avLst>
              <a:gd name="adj1" fmla="val 28912"/>
            </a:avLst>
          </a:prstGeom>
          <a:ln>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3E6B6C81-577C-575F-F54D-E53B2AD6BF30}"/>
              </a:ext>
            </a:extLst>
          </p:cNvPr>
          <p:cNvSpPr txBox="1"/>
          <p:nvPr/>
        </p:nvSpPr>
        <p:spPr>
          <a:xfrm>
            <a:off x="876300" y="1285875"/>
            <a:ext cx="10620376" cy="923330"/>
          </a:xfrm>
          <a:prstGeom prst="rect">
            <a:avLst/>
          </a:prstGeom>
          <a:noFill/>
        </p:spPr>
        <p:txBody>
          <a:bodyPr wrap="square" rtlCol="0">
            <a:spAutoFit/>
          </a:bodyPr>
          <a:lstStyle/>
          <a:p>
            <a:r>
              <a:rPr lang="en-US" dirty="0">
                <a:latin typeface="Segoe UI" panose="020B0502040204020203" pitchFamily="34" charset="0"/>
                <a:cs typeface="Segoe UI" panose="020B0502040204020203" pitchFamily="34" charset="0"/>
              </a:rPr>
              <a:t>Manufacturing Line Productivity dataset structure as seen below is an excel workbook consists of 4 sheets: Line Production, Products, Downtime Factors and Line Downtime with a total of row count of 117 records.</a:t>
            </a:r>
            <a:endParaRPr lang="en-PH" dirty="0">
              <a:latin typeface="Segoe UI" panose="020B0502040204020203" pitchFamily="34" charset="0"/>
              <a:cs typeface="Segoe UI" panose="020B0502040204020203" pitchFamily="34" charset="0"/>
            </a:endParaRPr>
          </a:p>
        </p:txBody>
      </p:sp>
      <p:sp>
        <p:nvSpPr>
          <p:cNvPr id="48" name="TextBox 47">
            <a:extLst>
              <a:ext uri="{FF2B5EF4-FFF2-40B4-BE49-F238E27FC236}">
                <a16:creationId xmlns:a16="http://schemas.microsoft.com/office/drawing/2014/main" id="{70DD7D7D-C968-B155-ECB5-81B066D36944}"/>
              </a:ext>
            </a:extLst>
          </p:cNvPr>
          <p:cNvSpPr txBox="1"/>
          <p:nvPr/>
        </p:nvSpPr>
        <p:spPr>
          <a:xfrm>
            <a:off x="2411290" y="5904839"/>
            <a:ext cx="7550395" cy="646331"/>
          </a:xfrm>
          <a:prstGeom prst="rect">
            <a:avLst/>
          </a:prstGeom>
          <a:noFill/>
        </p:spPr>
        <p:txBody>
          <a:bodyPr wrap="square" rtlCol="0">
            <a:spAutoFit/>
          </a:bodyPr>
          <a:lstStyle/>
          <a:p>
            <a:r>
              <a:rPr lang="en-US" sz="1200" dirty="0">
                <a:solidFill>
                  <a:schemeClr val="tx1">
                    <a:lumMod val="65000"/>
                    <a:lumOff val="35000"/>
                  </a:schemeClr>
                </a:solidFill>
              </a:rPr>
              <a:t>The </a:t>
            </a:r>
            <a:r>
              <a:rPr lang="en-US" sz="1200" b="1" dirty="0">
                <a:solidFill>
                  <a:schemeClr val="tx1">
                    <a:lumMod val="65000"/>
                    <a:lumOff val="35000"/>
                  </a:schemeClr>
                </a:solidFill>
              </a:rPr>
              <a:t>Line Production </a:t>
            </a:r>
            <a:r>
              <a:rPr lang="en-US" sz="1200" dirty="0">
                <a:solidFill>
                  <a:schemeClr val="tx1">
                    <a:lumMod val="65000"/>
                    <a:lumOff val="35000"/>
                  </a:schemeClr>
                </a:solidFill>
              </a:rPr>
              <a:t>table is central, linking to Products via Product, and to Line Downtime via Batch, which in turn connects to Downtime Factors through Factor. With only 117 rows across all sheets, the dataset is small, the only issue is a pivoted table need some transformation, there are no missing or duplicated values.</a:t>
            </a:r>
          </a:p>
        </p:txBody>
      </p:sp>
      <p:cxnSp>
        <p:nvCxnSpPr>
          <p:cNvPr id="51" name="Straight Connector 50">
            <a:extLst>
              <a:ext uri="{FF2B5EF4-FFF2-40B4-BE49-F238E27FC236}">
                <a16:creationId xmlns:a16="http://schemas.microsoft.com/office/drawing/2014/main" id="{86D34DA4-234E-0B48-A3BB-3E9A4F9D9439}"/>
              </a:ext>
            </a:extLst>
          </p:cNvPr>
          <p:cNvCxnSpPr>
            <a:cxnSpLocks/>
          </p:cNvCxnSpPr>
          <p:nvPr/>
        </p:nvCxnSpPr>
        <p:spPr>
          <a:xfrm>
            <a:off x="536331" y="980402"/>
            <a:ext cx="109905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39844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4FC55C4-1F70-A8CC-51FA-A26244918989}"/>
              </a:ext>
            </a:extLst>
          </p:cNvPr>
          <p:cNvSpPr txBox="1"/>
          <p:nvPr/>
        </p:nvSpPr>
        <p:spPr>
          <a:xfrm>
            <a:off x="523877" y="276165"/>
            <a:ext cx="4314827" cy="400110"/>
          </a:xfrm>
          <a:prstGeom prst="rect">
            <a:avLst/>
          </a:prstGeom>
          <a:noFill/>
        </p:spPr>
        <p:txBody>
          <a:bodyPr wrap="square" rtlCol="0">
            <a:spAutoFit/>
          </a:bodyPr>
          <a:lstStyle/>
          <a:p>
            <a:r>
              <a:rPr lang="en-US" sz="2000" spc="300" dirty="0">
                <a:solidFill>
                  <a:srgbClr val="004487"/>
                </a:solidFill>
                <a:latin typeface="Segoe UI" panose="020B0502040204020203" pitchFamily="34" charset="0"/>
                <a:cs typeface="Segoe UI" panose="020B0502040204020203" pitchFamily="34" charset="0"/>
              </a:rPr>
              <a:t>EXECUTIVE SUMMARY</a:t>
            </a:r>
            <a:endParaRPr lang="en-PH" sz="2000" spc="300" dirty="0">
              <a:solidFill>
                <a:srgbClr val="004487"/>
              </a:solidFill>
              <a:latin typeface="Segoe UI" panose="020B0502040204020203" pitchFamily="34" charset="0"/>
              <a:cs typeface="Segoe UI" panose="020B0502040204020203" pitchFamily="34" charset="0"/>
            </a:endParaRPr>
          </a:p>
        </p:txBody>
      </p:sp>
      <p:sp>
        <p:nvSpPr>
          <p:cNvPr id="7" name="TextBox 6">
            <a:extLst>
              <a:ext uri="{FF2B5EF4-FFF2-40B4-BE49-F238E27FC236}">
                <a16:creationId xmlns:a16="http://schemas.microsoft.com/office/drawing/2014/main" id="{5BD82903-2420-1C1C-7B17-54D7FF08E5EA}"/>
              </a:ext>
            </a:extLst>
          </p:cNvPr>
          <p:cNvSpPr txBox="1"/>
          <p:nvPr/>
        </p:nvSpPr>
        <p:spPr>
          <a:xfrm>
            <a:off x="523877" y="830933"/>
            <a:ext cx="10858500" cy="2462213"/>
          </a:xfrm>
          <a:prstGeom prst="rect">
            <a:avLst/>
          </a:prstGeom>
          <a:noFill/>
        </p:spPr>
        <p:txBody>
          <a:bodyPr wrap="square" rtlCol="0">
            <a:spAutoFit/>
          </a:bodyPr>
          <a:lstStyle/>
          <a:p>
            <a:r>
              <a:rPr lang="en-US" sz="1600" b="1" dirty="0">
                <a:solidFill>
                  <a:srgbClr val="004487"/>
                </a:solidFill>
                <a:latin typeface="Segoe UI" panose="020B0502040204020203" pitchFamily="34" charset="0"/>
                <a:cs typeface="Segoe UI" panose="020B0502040204020203" pitchFamily="34" charset="0"/>
              </a:rPr>
              <a:t>Overview of Findings:</a:t>
            </a:r>
            <a:endParaRPr lang="en-US" sz="1400" b="1" dirty="0">
              <a:solidFill>
                <a:srgbClr val="004487"/>
              </a:solidFill>
              <a:latin typeface="Segoe UI" panose="020B0502040204020203" pitchFamily="34" charset="0"/>
              <a:cs typeface="Segoe UI" panose="020B0502040204020203" pitchFamily="34" charset="0"/>
            </a:endParaRPr>
          </a:p>
          <a:p>
            <a:pPr algn="just">
              <a:spcBef>
                <a:spcPts val="600"/>
              </a:spcBef>
            </a:pPr>
            <a:r>
              <a:rPr lang="en-US" sz="1400" dirty="0">
                <a:latin typeface="Segoe UI" panose="020B0502040204020203" pitchFamily="34" charset="0"/>
                <a:cs typeface="Segoe UI" panose="020B0502040204020203" pitchFamily="34" charset="0"/>
              </a:rPr>
              <a:t>The production line is experiencing significant performance challenges, primarily driven by unplanned downtimes, which account for a substantial </a:t>
            </a:r>
            <a:r>
              <a:rPr lang="en-US" sz="1400" b="1" dirty="0">
                <a:solidFill>
                  <a:srgbClr val="004487"/>
                </a:solidFill>
                <a:latin typeface="Segoe UI" panose="020B0502040204020203" pitchFamily="34" charset="0"/>
                <a:cs typeface="Segoe UI" panose="020B0502040204020203" pitchFamily="34" charset="0"/>
              </a:rPr>
              <a:t>56% of the total operating time</a:t>
            </a:r>
            <a:r>
              <a:rPr lang="en-US" sz="1400" dirty="0">
                <a:latin typeface="Segoe UI" panose="020B0502040204020203" pitchFamily="34" charset="0"/>
                <a:cs typeface="Segoe UI" panose="020B0502040204020203" pitchFamily="34" charset="0"/>
              </a:rPr>
              <a:t>. Over half of these downtimes are attributed to </a:t>
            </a:r>
            <a:r>
              <a:rPr lang="en-US" sz="1400" b="1" dirty="0">
                <a:solidFill>
                  <a:srgbClr val="004487"/>
                </a:solidFill>
                <a:latin typeface="Segoe UI" panose="020B0502040204020203" pitchFamily="34" charset="0"/>
                <a:cs typeface="Segoe UI" panose="020B0502040204020203" pitchFamily="34" charset="0"/>
              </a:rPr>
              <a:t>machine failures</a:t>
            </a:r>
            <a:r>
              <a:rPr lang="en-US" sz="1400" dirty="0">
                <a:solidFill>
                  <a:srgbClr val="004487"/>
                </a:solidFill>
                <a:latin typeface="Segoe UI" panose="020B0502040204020203" pitchFamily="34" charset="0"/>
                <a:cs typeface="Segoe UI" panose="020B0502040204020203" pitchFamily="34" charset="0"/>
              </a:rPr>
              <a:t> </a:t>
            </a:r>
            <a:r>
              <a:rPr lang="en-US" sz="1400" dirty="0">
                <a:latin typeface="Segoe UI" panose="020B0502040204020203" pitchFamily="34" charset="0"/>
                <a:cs typeface="Segoe UI" panose="020B0502040204020203" pitchFamily="34" charset="0"/>
              </a:rPr>
              <a:t>and </a:t>
            </a:r>
            <a:r>
              <a:rPr lang="en-US" sz="1400" b="1" dirty="0">
                <a:solidFill>
                  <a:srgbClr val="004487"/>
                </a:solidFill>
                <a:latin typeface="Segoe UI" panose="020B0502040204020203" pitchFamily="34" charset="0"/>
                <a:cs typeface="Segoe UI" panose="020B0502040204020203" pitchFamily="34" charset="0"/>
              </a:rPr>
              <a:t>inventory shortages </a:t>
            </a:r>
            <a:r>
              <a:rPr lang="en-US" sz="1400" dirty="0">
                <a:latin typeface="Segoe UI" panose="020B0502040204020203" pitchFamily="34" charset="0"/>
                <a:cs typeface="Segoe UI" panose="020B0502040204020203" pitchFamily="34" charset="0"/>
              </a:rPr>
              <a:t>often requiring frequent </a:t>
            </a:r>
            <a:r>
              <a:rPr lang="en-US" sz="1400" b="1" dirty="0">
                <a:solidFill>
                  <a:srgbClr val="004487"/>
                </a:solidFill>
                <a:latin typeface="Segoe UI" panose="020B0502040204020203" pitchFamily="34" charset="0"/>
                <a:cs typeface="Segoe UI" panose="020B0502040204020203" pitchFamily="34" charset="0"/>
              </a:rPr>
              <a:t>machine adjustments </a:t>
            </a:r>
            <a:r>
              <a:rPr lang="en-US" sz="1400" dirty="0">
                <a:latin typeface="Segoe UI" panose="020B0502040204020203" pitchFamily="34" charset="0"/>
                <a:cs typeface="Segoe UI" panose="020B0502040204020203" pitchFamily="34" charset="0"/>
              </a:rPr>
              <a:t>and additionally </a:t>
            </a:r>
            <a:r>
              <a:rPr lang="en-US" sz="1400" b="1" dirty="0">
                <a:solidFill>
                  <a:srgbClr val="004487"/>
                </a:solidFill>
                <a:latin typeface="Segoe UI" panose="020B0502040204020203" pitchFamily="34" charset="0"/>
                <a:cs typeface="Segoe UI" panose="020B0502040204020203" pitchFamily="34" charset="0"/>
              </a:rPr>
              <a:t>prolonged batch changeovers </a:t>
            </a:r>
            <a:r>
              <a:rPr lang="en-US" sz="1400" dirty="0">
                <a:latin typeface="Segoe UI" panose="020B0502040204020203" pitchFamily="34" charset="0"/>
                <a:cs typeface="Segoe UI" panose="020B0502040204020203" pitchFamily="34" charset="0"/>
              </a:rPr>
              <a:t>both</a:t>
            </a:r>
            <a:r>
              <a:rPr lang="en-US" sz="1400" b="1" dirty="0">
                <a:solidFill>
                  <a:srgbClr val="004487"/>
                </a:solidFill>
                <a:latin typeface="Segoe UI" panose="020B0502040204020203" pitchFamily="34" charset="0"/>
                <a:cs typeface="Segoe UI" panose="020B0502040204020203" pitchFamily="34" charset="0"/>
              </a:rPr>
              <a:t> </a:t>
            </a:r>
            <a:r>
              <a:rPr lang="en-US" sz="1400" dirty="0">
                <a:latin typeface="Segoe UI" panose="020B0502040204020203" pitchFamily="34" charset="0"/>
                <a:cs typeface="Segoe UI" panose="020B0502040204020203" pitchFamily="34" charset="0"/>
              </a:rPr>
              <a:t>contributed to </a:t>
            </a:r>
            <a:r>
              <a:rPr lang="en-US" sz="1400" b="1" dirty="0">
                <a:solidFill>
                  <a:srgbClr val="004487"/>
                </a:solidFill>
                <a:latin typeface="Segoe UI" panose="020B0502040204020203" pitchFamily="34" charset="0"/>
                <a:cs typeface="Segoe UI" panose="020B0502040204020203" pitchFamily="34" charset="0"/>
              </a:rPr>
              <a:t>36% of the total downtime</a:t>
            </a:r>
            <a:r>
              <a:rPr lang="en-US" sz="1400" dirty="0">
                <a:latin typeface="Segoe UI" panose="020B0502040204020203" pitchFamily="34" charset="0"/>
                <a:cs typeface="Segoe UI" panose="020B0502040204020203" pitchFamily="34" charset="0"/>
              </a:rPr>
              <a:t>, further compounding the issue. </a:t>
            </a:r>
          </a:p>
          <a:p>
            <a:pPr algn="just">
              <a:spcBef>
                <a:spcPts val="600"/>
              </a:spcBef>
            </a:pPr>
            <a:r>
              <a:rPr lang="en-US" sz="1400" dirty="0">
                <a:latin typeface="Segoe UI" panose="020B0502040204020203" pitchFamily="34" charset="0"/>
                <a:cs typeface="Segoe UI" panose="020B0502040204020203" pitchFamily="34" charset="0"/>
              </a:rPr>
              <a:t>As a result, the team is frequently required to work </a:t>
            </a:r>
            <a:r>
              <a:rPr lang="en-US" sz="1400" b="1" dirty="0">
                <a:solidFill>
                  <a:srgbClr val="004487"/>
                </a:solidFill>
                <a:latin typeface="Segoe UI" panose="020B0502040204020203" pitchFamily="34" charset="0"/>
                <a:cs typeface="Segoe UI" panose="020B0502040204020203" pitchFamily="34" charset="0"/>
              </a:rPr>
              <a:t>overtime</a:t>
            </a:r>
            <a:r>
              <a:rPr lang="en-US" sz="1400" dirty="0">
                <a:latin typeface="Segoe UI" panose="020B0502040204020203" pitchFamily="34" charset="0"/>
                <a:cs typeface="Segoe UI" panose="020B0502040204020203" pitchFamily="34" charset="0"/>
              </a:rPr>
              <a:t> to meet scheduled production targets, highlighting the urgent need for </a:t>
            </a:r>
            <a:r>
              <a:rPr lang="en-US" sz="1400" b="1" dirty="0">
                <a:solidFill>
                  <a:srgbClr val="004487"/>
                </a:solidFill>
                <a:latin typeface="Segoe UI" panose="020B0502040204020203" pitchFamily="34" charset="0"/>
                <a:cs typeface="Segoe UI" panose="020B0502040204020203" pitchFamily="34" charset="0"/>
              </a:rPr>
              <a:t>operational improvements</a:t>
            </a:r>
            <a:r>
              <a:rPr lang="en-US" sz="1400" dirty="0">
                <a:solidFill>
                  <a:srgbClr val="004487"/>
                </a:solidFill>
                <a:latin typeface="Segoe UI" panose="020B0502040204020203" pitchFamily="34" charset="0"/>
                <a:cs typeface="Segoe UI" panose="020B0502040204020203" pitchFamily="34" charset="0"/>
              </a:rPr>
              <a:t>.</a:t>
            </a:r>
          </a:p>
          <a:p>
            <a:endParaRPr lang="en-US" sz="1400" dirty="0">
              <a:latin typeface="Segoe UI" panose="020B0502040204020203" pitchFamily="34" charset="0"/>
              <a:cs typeface="Segoe UI" panose="020B0502040204020203" pitchFamily="34" charset="0"/>
            </a:endParaRPr>
          </a:p>
          <a:p>
            <a:endParaRPr lang="en-US" sz="1400" dirty="0">
              <a:latin typeface="Segoe UI" panose="020B0502040204020203" pitchFamily="34" charset="0"/>
              <a:cs typeface="Segoe UI" panose="020B0502040204020203" pitchFamily="34" charset="0"/>
            </a:endParaRPr>
          </a:p>
          <a:p>
            <a:pPr algn="just"/>
            <a:endParaRPr lang="en-PH" sz="1600" dirty="0">
              <a:latin typeface="Segoe UI" panose="020B0502040204020203" pitchFamily="34" charset="0"/>
              <a:cs typeface="Segoe UI" panose="020B0502040204020203" pitchFamily="34" charset="0"/>
            </a:endParaRPr>
          </a:p>
        </p:txBody>
      </p:sp>
      <p:pic>
        <p:nvPicPr>
          <p:cNvPr id="8" name="Picture 7">
            <a:extLst>
              <a:ext uri="{FF2B5EF4-FFF2-40B4-BE49-F238E27FC236}">
                <a16:creationId xmlns:a16="http://schemas.microsoft.com/office/drawing/2014/main" id="{AC191A0F-D9E1-2FD4-A160-370D2E6330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62212" y="2236213"/>
            <a:ext cx="7267575" cy="4496813"/>
          </a:xfrm>
          <a:prstGeom prst="rect">
            <a:avLst/>
          </a:prstGeom>
          <a:effectLst>
            <a:outerShdw blurRad="127000" dist="38100" dir="5400000" algn="t" rotWithShape="0">
              <a:prstClr val="black">
                <a:alpha val="40000"/>
              </a:prstClr>
            </a:outerShdw>
          </a:effectLst>
        </p:spPr>
      </p:pic>
      <p:sp>
        <p:nvSpPr>
          <p:cNvPr id="9" name="Rectangle 8">
            <a:extLst>
              <a:ext uri="{FF2B5EF4-FFF2-40B4-BE49-F238E27FC236}">
                <a16:creationId xmlns:a16="http://schemas.microsoft.com/office/drawing/2014/main" id="{0836671E-26FE-406F-994D-0DA3D8E602A6}"/>
              </a:ext>
            </a:extLst>
          </p:cNvPr>
          <p:cNvSpPr/>
          <p:nvPr/>
        </p:nvSpPr>
        <p:spPr>
          <a:xfrm>
            <a:off x="3381375" y="2790825"/>
            <a:ext cx="5419726" cy="3390900"/>
          </a:xfrm>
          <a:prstGeom prst="rect">
            <a:avLst/>
          </a:prstGeom>
          <a:blipFill>
            <a:blip r:embed="rId3"/>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cxnSp>
        <p:nvCxnSpPr>
          <p:cNvPr id="11" name="Straight Connector 10">
            <a:extLst>
              <a:ext uri="{FF2B5EF4-FFF2-40B4-BE49-F238E27FC236}">
                <a16:creationId xmlns:a16="http://schemas.microsoft.com/office/drawing/2014/main" id="{677EB6DA-680F-B5C1-CB6F-29488614A8C5}"/>
              </a:ext>
            </a:extLst>
          </p:cNvPr>
          <p:cNvCxnSpPr>
            <a:cxnSpLocks/>
          </p:cNvCxnSpPr>
          <p:nvPr/>
        </p:nvCxnSpPr>
        <p:spPr>
          <a:xfrm>
            <a:off x="523877" y="754017"/>
            <a:ext cx="109905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3683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57DC86B-7BEE-5007-3D80-0AF007F3763E}"/>
              </a:ext>
            </a:extLst>
          </p:cNvPr>
          <p:cNvSpPr txBox="1"/>
          <p:nvPr/>
        </p:nvSpPr>
        <p:spPr>
          <a:xfrm>
            <a:off x="266701" y="261732"/>
            <a:ext cx="2886072" cy="400110"/>
          </a:xfrm>
          <a:prstGeom prst="rect">
            <a:avLst/>
          </a:prstGeom>
          <a:noFill/>
        </p:spPr>
        <p:txBody>
          <a:bodyPr wrap="square" rtlCol="0">
            <a:spAutoFit/>
          </a:bodyPr>
          <a:lstStyle/>
          <a:p>
            <a:r>
              <a:rPr lang="en-US" sz="2000" spc="300" dirty="0">
                <a:solidFill>
                  <a:srgbClr val="004487"/>
                </a:solidFill>
                <a:latin typeface="Montserrat Medium" pitchFamily="2" charset="0"/>
              </a:rPr>
              <a:t>DATA ANALYSIS</a:t>
            </a:r>
            <a:endParaRPr lang="en-PH" sz="2000" spc="300" dirty="0">
              <a:solidFill>
                <a:srgbClr val="004487"/>
              </a:solidFill>
              <a:latin typeface="Montserrat Medium" pitchFamily="2" charset="0"/>
            </a:endParaRPr>
          </a:p>
        </p:txBody>
      </p:sp>
      <p:sp>
        <p:nvSpPr>
          <p:cNvPr id="84" name="TextBox 83">
            <a:extLst>
              <a:ext uri="{FF2B5EF4-FFF2-40B4-BE49-F238E27FC236}">
                <a16:creationId xmlns:a16="http://schemas.microsoft.com/office/drawing/2014/main" id="{238DAA0F-F4BC-71F5-44FB-2121ADEBC455}"/>
              </a:ext>
            </a:extLst>
          </p:cNvPr>
          <p:cNvSpPr txBox="1"/>
          <p:nvPr/>
        </p:nvSpPr>
        <p:spPr>
          <a:xfrm>
            <a:off x="619126" y="5211273"/>
            <a:ext cx="10582273" cy="1384995"/>
          </a:xfrm>
          <a:prstGeom prst="rect">
            <a:avLst/>
          </a:prstGeom>
          <a:noFill/>
        </p:spPr>
        <p:txBody>
          <a:bodyPr wrap="square" rtlCol="0">
            <a:spAutoFit/>
          </a:bodyPr>
          <a:lstStyle/>
          <a:p>
            <a:pPr algn="just"/>
            <a:r>
              <a:rPr lang="en-US" sz="1200" dirty="0">
                <a:latin typeface="Segoe UI" panose="020B0502040204020203" pitchFamily="34" charset="0"/>
                <a:cs typeface="Segoe UI" panose="020B0502040204020203" pitchFamily="34" charset="0"/>
              </a:rPr>
              <a:t>In addition to an unusually long planned downtime due to batch changes on August 29, and the unclassified 74 minutes of downtime, </a:t>
            </a:r>
            <a:r>
              <a:rPr lang="en-US" sz="1200" b="1" dirty="0">
                <a:solidFill>
                  <a:srgbClr val="FF0000"/>
                </a:solidFill>
                <a:latin typeface="Segoe UI" panose="020B0502040204020203" pitchFamily="34" charset="0"/>
                <a:cs typeface="Segoe UI" panose="020B0502040204020203" pitchFamily="34" charset="0"/>
              </a:rPr>
              <a:t>the most critical concern </a:t>
            </a:r>
            <a:r>
              <a:rPr lang="en-US" sz="1200" dirty="0">
                <a:latin typeface="Segoe UI" panose="020B0502040204020203" pitchFamily="34" charset="0"/>
                <a:cs typeface="Segoe UI" panose="020B0502040204020203" pitchFamily="34" charset="0"/>
              </a:rPr>
              <a:t>is the series of random </a:t>
            </a:r>
            <a:r>
              <a:rPr lang="en-US" sz="1200" b="1" dirty="0">
                <a:solidFill>
                  <a:srgbClr val="FF0000"/>
                </a:solidFill>
                <a:latin typeface="Segoe UI" panose="020B0502040204020203" pitchFamily="34" charset="0"/>
                <a:cs typeface="Segoe UI" panose="020B0502040204020203" pitchFamily="34" charset="0"/>
              </a:rPr>
              <a:t>machine failures observed between batch processes on August 30</a:t>
            </a:r>
            <a:r>
              <a:rPr lang="en-US" sz="1200" dirty="0">
                <a:latin typeface="Segoe UI" panose="020B0502040204020203" pitchFamily="34" charset="0"/>
                <a:cs typeface="Segoe UI" panose="020B0502040204020203" pitchFamily="34" charset="0"/>
              </a:rPr>
              <a:t>. Even more concerning is the </a:t>
            </a:r>
            <a:r>
              <a:rPr lang="en-US" sz="1200" b="1" dirty="0">
                <a:solidFill>
                  <a:srgbClr val="004487"/>
                </a:solidFill>
                <a:latin typeface="Segoe UI" panose="020B0502040204020203" pitchFamily="34" charset="0"/>
                <a:cs typeface="Segoe UI" panose="020B0502040204020203" pitchFamily="34" charset="0"/>
              </a:rPr>
              <a:t>recurrence of failures after machine adjustments on September 2</a:t>
            </a:r>
            <a:r>
              <a:rPr lang="en-US" sz="1200" dirty="0">
                <a:latin typeface="Segoe UI" panose="020B0502040204020203" pitchFamily="34" charset="0"/>
                <a:cs typeface="Segoe UI" panose="020B0502040204020203" pitchFamily="34" charset="0"/>
              </a:rPr>
              <a:t>, which </a:t>
            </a:r>
            <a:r>
              <a:rPr lang="en-US" sz="1200" b="1" dirty="0">
                <a:solidFill>
                  <a:srgbClr val="004487"/>
                </a:solidFill>
                <a:latin typeface="Segoe UI" panose="020B0502040204020203" pitchFamily="34" charset="0"/>
                <a:cs typeface="Segoe UI" panose="020B0502040204020203" pitchFamily="34" charset="0"/>
              </a:rPr>
              <a:t>strongly suggests that the equipment may be approaching end-of-life</a:t>
            </a:r>
            <a:r>
              <a:rPr lang="en-US" sz="1200" dirty="0">
                <a:latin typeface="Segoe UI" panose="020B0502040204020203" pitchFamily="34" charset="0"/>
                <a:cs typeface="Segoe UI" panose="020B0502040204020203" pitchFamily="34" charset="0"/>
              </a:rPr>
              <a:t> or in need of replacement.</a:t>
            </a:r>
          </a:p>
          <a:p>
            <a:pPr algn="just"/>
            <a:endParaRPr lang="en-US" sz="1200" dirty="0">
              <a:latin typeface="Segoe UI" panose="020B0502040204020203" pitchFamily="34" charset="0"/>
              <a:cs typeface="Segoe UI" panose="020B0502040204020203" pitchFamily="34" charset="0"/>
            </a:endParaRPr>
          </a:p>
          <a:p>
            <a:pPr algn="just"/>
            <a:r>
              <a:rPr lang="en-US" sz="1200" dirty="0">
                <a:latin typeface="Segoe UI" panose="020B0502040204020203" pitchFamily="34" charset="0"/>
                <a:cs typeface="Segoe UI" panose="020B0502040204020203" pitchFamily="34" charset="0"/>
              </a:rPr>
              <a:t>Furthermore, the </a:t>
            </a:r>
            <a:r>
              <a:rPr lang="en-US" sz="1200" b="1" dirty="0">
                <a:solidFill>
                  <a:srgbClr val="004487"/>
                </a:solidFill>
                <a:latin typeface="Segoe UI" panose="020B0502040204020203" pitchFamily="34" charset="0"/>
                <a:cs typeface="Segoe UI" panose="020B0502040204020203" pitchFamily="34" charset="0"/>
              </a:rPr>
              <a:t>persistent inventory shortages</a:t>
            </a:r>
            <a:r>
              <a:rPr lang="en-US" sz="1200" dirty="0">
                <a:latin typeface="Segoe UI" panose="020B0502040204020203" pitchFamily="34" charset="0"/>
                <a:cs typeface="Segoe UI" panose="020B0502040204020203" pitchFamily="34" charset="0"/>
              </a:rPr>
              <a:t> point to potential </a:t>
            </a:r>
            <a:r>
              <a:rPr lang="en-US" sz="1200" b="1" dirty="0">
                <a:solidFill>
                  <a:srgbClr val="004487"/>
                </a:solidFill>
                <a:latin typeface="Segoe UI" panose="020B0502040204020203" pitchFamily="34" charset="0"/>
                <a:cs typeface="Segoe UI" panose="020B0502040204020203" pitchFamily="34" charset="0"/>
              </a:rPr>
              <a:t>inefficiencies or disruptions in the supply chain</a:t>
            </a:r>
            <a:r>
              <a:rPr lang="en-US" sz="1200" dirty="0">
                <a:latin typeface="Segoe UI" panose="020B0502040204020203" pitchFamily="34" charset="0"/>
                <a:cs typeface="Segoe UI" panose="020B0502040204020203" pitchFamily="34" charset="0"/>
              </a:rPr>
              <a:t>, as materials consistently fall short of production requirements. These issues collectively highlight an </a:t>
            </a:r>
            <a:r>
              <a:rPr lang="en-US" sz="1200" b="1" dirty="0">
                <a:solidFill>
                  <a:srgbClr val="004487"/>
                </a:solidFill>
                <a:latin typeface="Segoe UI" panose="020B0502040204020203" pitchFamily="34" charset="0"/>
                <a:cs typeface="Segoe UI" panose="020B0502040204020203" pitchFamily="34" charset="0"/>
              </a:rPr>
              <a:t>urgent need for equipment reliability improvements and supply chain optimization.</a:t>
            </a:r>
          </a:p>
        </p:txBody>
      </p:sp>
      <p:grpSp>
        <p:nvGrpSpPr>
          <p:cNvPr id="92" name="Group 91">
            <a:extLst>
              <a:ext uri="{FF2B5EF4-FFF2-40B4-BE49-F238E27FC236}">
                <a16:creationId xmlns:a16="http://schemas.microsoft.com/office/drawing/2014/main" id="{A91560EF-C688-D09F-C64F-A37CD8663A5F}"/>
              </a:ext>
            </a:extLst>
          </p:cNvPr>
          <p:cNvGrpSpPr/>
          <p:nvPr/>
        </p:nvGrpSpPr>
        <p:grpSpPr>
          <a:xfrm>
            <a:off x="2224328" y="1700750"/>
            <a:ext cx="8295793" cy="3383475"/>
            <a:chOff x="2294978" y="790314"/>
            <a:chExt cx="8295793" cy="3383475"/>
          </a:xfrm>
        </p:grpSpPr>
        <p:grpSp>
          <p:nvGrpSpPr>
            <p:cNvPr id="83" name="Group 82">
              <a:extLst>
                <a:ext uri="{FF2B5EF4-FFF2-40B4-BE49-F238E27FC236}">
                  <a16:creationId xmlns:a16="http://schemas.microsoft.com/office/drawing/2014/main" id="{8D6A01F9-2C40-14C7-0BF0-597D49428C11}"/>
                </a:ext>
              </a:extLst>
            </p:cNvPr>
            <p:cNvGrpSpPr/>
            <p:nvPr/>
          </p:nvGrpSpPr>
          <p:grpSpPr>
            <a:xfrm>
              <a:off x="2294978" y="1273434"/>
              <a:ext cx="2880000" cy="2880000"/>
              <a:chOff x="1132318" y="1407297"/>
              <a:chExt cx="2880000" cy="2880000"/>
            </a:xfrm>
          </p:grpSpPr>
          <p:sp>
            <p:nvSpPr>
              <p:cNvPr id="7" name="Oval 6">
                <a:extLst>
                  <a:ext uri="{FF2B5EF4-FFF2-40B4-BE49-F238E27FC236}">
                    <a16:creationId xmlns:a16="http://schemas.microsoft.com/office/drawing/2014/main" id="{7DACD7BB-0533-D0D0-95D2-024AB570B00E}"/>
                  </a:ext>
                </a:extLst>
              </p:cNvPr>
              <p:cNvSpPr/>
              <p:nvPr/>
            </p:nvSpPr>
            <p:spPr>
              <a:xfrm>
                <a:off x="1492318" y="1767297"/>
                <a:ext cx="2160000" cy="2160000"/>
              </a:xfrm>
              <a:prstGeom prst="ellipse">
                <a:avLst/>
              </a:prstGeom>
              <a:solidFill>
                <a:schemeClr val="bg2">
                  <a:lumMod val="50000"/>
                  <a:alpha val="5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 name="Partial Circle 7">
                <a:extLst>
                  <a:ext uri="{FF2B5EF4-FFF2-40B4-BE49-F238E27FC236}">
                    <a16:creationId xmlns:a16="http://schemas.microsoft.com/office/drawing/2014/main" id="{DE0001C0-1F20-6B9F-5D23-3EA4844429B8}"/>
                  </a:ext>
                </a:extLst>
              </p:cNvPr>
              <p:cNvSpPr/>
              <p:nvPr/>
            </p:nvSpPr>
            <p:spPr>
              <a:xfrm>
                <a:off x="1132318" y="1407297"/>
                <a:ext cx="2880000" cy="2880000"/>
              </a:xfrm>
              <a:prstGeom prst="pie">
                <a:avLst>
                  <a:gd name="adj1" fmla="val 4450893"/>
                  <a:gd name="adj2" fmla="val 16246602"/>
                </a:avLst>
              </a:prstGeom>
              <a:gradFill>
                <a:gsLst>
                  <a:gs pos="3000">
                    <a:schemeClr val="accent5"/>
                  </a:gs>
                  <a:gs pos="79000">
                    <a:srgbClr val="004487"/>
                  </a:gs>
                </a:gsLst>
                <a:lin ang="5400000" scaled="1"/>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solidFill>
                    <a:srgbClr val="004487"/>
                  </a:solidFill>
                </a:endParaRPr>
              </a:p>
            </p:txBody>
          </p:sp>
          <p:sp>
            <p:nvSpPr>
              <p:cNvPr id="9" name="Oval 8">
                <a:extLst>
                  <a:ext uri="{FF2B5EF4-FFF2-40B4-BE49-F238E27FC236}">
                    <a16:creationId xmlns:a16="http://schemas.microsoft.com/office/drawing/2014/main" id="{8E747E1F-B78B-3165-733F-1003CDB01C04}"/>
                  </a:ext>
                </a:extLst>
              </p:cNvPr>
              <p:cNvSpPr/>
              <p:nvPr/>
            </p:nvSpPr>
            <p:spPr>
              <a:xfrm>
                <a:off x="1852318" y="2127297"/>
                <a:ext cx="1440000" cy="1440000"/>
              </a:xfrm>
              <a:prstGeom prst="ellipse">
                <a:avLst/>
              </a:prstGeom>
              <a:solidFill>
                <a:schemeClr val="bg2"/>
              </a:solidFill>
              <a:ln>
                <a:noFill/>
              </a:ln>
              <a:effectLst>
                <a:outerShdw blurRad="2540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10" name="TextBox 9">
                <a:extLst>
                  <a:ext uri="{FF2B5EF4-FFF2-40B4-BE49-F238E27FC236}">
                    <a16:creationId xmlns:a16="http://schemas.microsoft.com/office/drawing/2014/main" id="{65B59D3F-4362-F5C6-6A1D-B9D20A34B83F}"/>
                  </a:ext>
                </a:extLst>
              </p:cNvPr>
              <p:cNvSpPr txBox="1"/>
              <p:nvPr/>
            </p:nvSpPr>
            <p:spPr>
              <a:xfrm>
                <a:off x="1967536" y="2570298"/>
                <a:ext cx="1209564" cy="553998"/>
              </a:xfrm>
              <a:prstGeom prst="rect">
                <a:avLst/>
              </a:prstGeom>
              <a:noFill/>
            </p:spPr>
            <p:txBody>
              <a:bodyPr wrap="square" rtlCol="0">
                <a:spAutoFit/>
              </a:bodyPr>
              <a:lstStyle/>
              <a:p>
                <a:pPr algn="ctr"/>
                <a:r>
                  <a:rPr lang="en-US" sz="3000" dirty="0">
                    <a:solidFill>
                      <a:schemeClr val="tx1">
                        <a:lumMod val="85000"/>
                        <a:lumOff val="15000"/>
                      </a:schemeClr>
                    </a:solidFill>
                    <a:latin typeface="Russo One" panose="02000503050000020004" pitchFamily="2" charset="0"/>
                  </a:rPr>
                  <a:t>56 </a:t>
                </a:r>
                <a:r>
                  <a:rPr lang="en-US" sz="2000" dirty="0">
                    <a:solidFill>
                      <a:schemeClr val="tx1">
                        <a:lumMod val="85000"/>
                        <a:lumOff val="15000"/>
                      </a:schemeClr>
                    </a:solidFill>
                    <a:latin typeface="Russo One" panose="02000503050000020004" pitchFamily="2" charset="0"/>
                  </a:rPr>
                  <a:t>%</a:t>
                </a:r>
                <a:endParaRPr lang="en-PH" sz="3000" dirty="0">
                  <a:solidFill>
                    <a:schemeClr val="tx1">
                      <a:lumMod val="85000"/>
                      <a:lumOff val="15000"/>
                    </a:schemeClr>
                  </a:solidFill>
                  <a:latin typeface="Russo One" panose="02000503050000020004" pitchFamily="2" charset="0"/>
                </a:endParaRPr>
              </a:p>
            </p:txBody>
          </p:sp>
        </p:grpSp>
        <p:cxnSp>
          <p:nvCxnSpPr>
            <p:cNvPr id="45" name="Straight Connector 44">
              <a:extLst>
                <a:ext uri="{FF2B5EF4-FFF2-40B4-BE49-F238E27FC236}">
                  <a16:creationId xmlns:a16="http://schemas.microsoft.com/office/drawing/2014/main" id="{087C71D6-F353-20BC-15D9-E00EEE077DD7}"/>
                </a:ext>
              </a:extLst>
            </p:cNvPr>
            <p:cNvCxnSpPr>
              <a:cxnSpLocks/>
            </p:cNvCxnSpPr>
            <p:nvPr/>
          </p:nvCxnSpPr>
          <p:spPr>
            <a:xfrm>
              <a:off x="6116902" y="3454306"/>
              <a:ext cx="3780000" cy="0"/>
            </a:xfrm>
            <a:prstGeom prst="line">
              <a:avLst/>
            </a:prstGeom>
            <a:ln w="9525">
              <a:solidFill>
                <a:schemeClr val="tx1">
                  <a:lumMod val="75000"/>
                  <a:lumOff val="25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58677C4-9144-B954-108A-EFF27B2A1034}"/>
                </a:ext>
              </a:extLst>
            </p:cNvPr>
            <p:cNvCxnSpPr>
              <a:cxnSpLocks/>
            </p:cNvCxnSpPr>
            <p:nvPr/>
          </p:nvCxnSpPr>
          <p:spPr>
            <a:xfrm>
              <a:off x="6116902" y="1581532"/>
              <a:ext cx="3780120" cy="0"/>
            </a:xfrm>
            <a:prstGeom prst="line">
              <a:avLst/>
            </a:prstGeom>
            <a:ln w="9525">
              <a:solidFill>
                <a:schemeClr val="tx1">
                  <a:lumMod val="75000"/>
                  <a:lumOff val="25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24A33A3-A27D-2DF4-DA35-5148D8763742}"/>
                </a:ext>
              </a:extLst>
            </p:cNvPr>
            <p:cNvCxnSpPr>
              <a:cxnSpLocks/>
            </p:cNvCxnSpPr>
            <p:nvPr/>
          </p:nvCxnSpPr>
          <p:spPr>
            <a:xfrm>
              <a:off x="6116902" y="1273434"/>
              <a:ext cx="3780120" cy="0"/>
            </a:xfrm>
            <a:prstGeom prst="line">
              <a:avLst/>
            </a:prstGeom>
            <a:ln w="9525">
              <a:solidFill>
                <a:schemeClr val="tx1">
                  <a:lumMod val="75000"/>
                  <a:lumOff val="25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ACC3F94-69FF-EE30-CEE6-8A66C015FFA1}"/>
                </a:ext>
              </a:extLst>
            </p:cNvPr>
            <p:cNvCxnSpPr>
              <a:cxnSpLocks/>
            </p:cNvCxnSpPr>
            <p:nvPr/>
          </p:nvCxnSpPr>
          <p:spPr>
            <a:xfrm>
              <a:off x="6116902" y="1889629"/>
              <a:ext cx="3780000" cy="0"/>
            </a:xfrm>
            <a:prstGeom prst="line">
              <a:avLst/>
            </a:prstGeom>
            <a:ln w="9525">
              <a:solidFill>
                <a:schemeClr val="tx1">
                  <a:lumMod val="75000"/>
                  <a:lumOff val="25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3B82AE5-79FF-F6FF-5D16-012BBCAC0AF9}"/>
                </a:ext>
              </a:extLst>
            </p:cNvPr>
            <p:cNvCxnSpPr>
              <a:cxnSpLocks/>
            </p:cNvCxnSpPr>
            <p:nvPr/>
          </p:nvCxnSpPr>
          <p:spPr>
            <a:xfrm>
              <a:off x="6116902" y="2505823"/>
              <a:ext cx="3780000" cy="0"/>
            </a:xfrm>
            <a:prstGeom prst="line">
              <a:avLst/>
            </a:prstGeom>
            <a:ln w="9525">
              <a:solidFill>
                <a:schemeClr val="tx1">
                  <a:lumMod val="75000"/>
                  <a:lumOff val="25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7454784-3044-CBF0-C991-57ABB10A2610}"/>
                </a:ext>
              </a:extLst>
            </p:cNvPr>
            <p:cNvCxnSpPr>
              <a:cxnSpLocks/>
            </p:cNvCxnSpPr>
            <p:nvPr/>
          </p:nvCxnSpPr>
          <p:spPr>
            <a:xfrm>
              <a:off x="6116902" y="3122018"/>
              <a:ext cx="3780000" cy="0"/>
            </a:xfrm>
            <a:prstGeom prst="line">
              <a:avLst/>
            </a:prstGeom>
            <a:ln w="9525">
              <a:solidFill>
                <a:schemeClr val="tx1">
                  <a:lumMod val="75000"/>
                  <a:lumOff val="25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DF68920-721E-35D4-A957-295771BBA9A3}"/>
                </a:ext>
              </a:extLst>
            </p:cNvPr>
            <p:cNvCxnSpPr>
              <a:cxnSpLocks/>
            </p:cNvCxnSpPr>
            <p:nvPr/>
          </p:nvCxnSpPr>
          <p:spPr>
            <a:xfrm>
              <a:off x="6116902" y="2813921"/>
              <a:ext cx="3780000" cy="0"/>
            </a:xfrm>
            <a:prstGeom prst="line">
              <a:avLst/>
            </a:prstGeom>
            <a:ln w="9525">
              <a:solidFill>
                <a:schemeClr val="tx1">
                  <a:lumMod val="75000"/>
                  <a:lumOff val="25000"/>
                  <a:alpha val="5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0650062-A3BD-5575-609E-794B735033DB}"/>
                </a:ext>
              </a:extLst>
            </p:cNvPr>
            <p:cNvCxnSpPr>
              <a:cxnSpLocks/>
            </p:cNvCxnSpPr>
            <p:nvPr/>
          </p:nvCxnSpPr>
          <p:spPr>
            <a:xfrm>
              <a:off x="6116902" y="2197726"/>
              <a:ext cx="3780000" cy="0"/>
            </a:xfrm>
            <a:prstGeom prst="line">
              <a:avLst/>
            </a:prstGeom>
            <a:ln w="9525">
              <a:solidFill>
                <a:schemeClr val="tx1">
                  <a:lumMod val="75000"/>
                  <a:lumOff val="25000"/>
                  <a:alpha val="50000"/>
                </a:schemeClr>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E281189F-A1F3-BA81-330E-6DD899D88FCF}"/>
                </a:ext>
              </a:extLst>
            </p:cNvPr>
            <p:cNvSpPr/>
            <p:nvPr/>
          </p:nvSpPr>
          <p:spPr>
            <a:xfrm>
              <a:off x="9079322" y="2407574"/>
              <a:ext cx="327633" cy="1341813"/>
            </a:xfrm>
            <a:prstGeom prst="rect">
              <a:avLst/>
            </a:prstGeom>
            <a:gradFill>
              <a:gsLst>
                <a:gs pos="66000">
                  <a:srgbClr val="004487"/>
                </a:gs>
                <a:gs pos="0">
                  <a:schemeClr val="accent5"/>
                </a:gs>
              </a:gsLst>
              <a:lin ang="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0" name="Rectangle 19">
              <a:extLst>
                <a:ext uri="{FF2B5EF4-FFF2-40B4-BE49-F238E27FC236}">
                  <a16:creationId xmlns:a16="http://schemas.microsoft.com/office/drawing/2014/main" id="{90327E66-F7CB-D8CA-3C71-FAF9F03D627B}"/>
                </a:ext>
              </a:extLst>
            </p:cNvPr>
            <p:cNvSpPr/>
            <p:nvPr/>
          </p:nvSpPr>
          <p:spPr>
            <a:xfrm>
              <a:off x="7153058" y="3440308"/>
              <a:ext cx="360446" cy="309079"/>
            </a:xfrm>
            <a:prstGeom prst="rect">
              <a:avLst/>
            </a:prstGeom>
            <a:gradFill>
              <a:gsLst>
                <a:gs pos="66000">
                  <a:srgbClr val="004487"/>
                </a:gs>
                <a:gs pos="0">
                  <a:schemeClr val="accent5"/>
                </a:gs>
              </a:gsLst>
              <a:lin ang="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1" name="Rectangle 20">
              <a:extLst>
                <a:ext uri="{FF2B5EF4-FFF2-40B4-BE49-F238E27FC236}">
                  <a16:creationId xmlns:a16="http://schemas.microsoft.com/office/drawing/2014/main" id="{0F960C0B-144B-69B1-3AD3-36926C4DA5FF}"/>
                </a:ext>
              </a:extLst>
            </p:cNvPr>
            <p:cNvSpPr/>
            <p:nvPr/>
          </p:nvSpPr>
          <p:spPr>
            <a:xfrm>
              <a:off x="8117145" y="3633849"/>
              <a:ext cx="333462" cy="115538"/>
            </a:xfrm>
            <a:prstGeom prst="rect">
              <a:avLst/>
            </a:prstGeom>
            <a:gradFill>
              <a:gsLst>
                <a:gs pos="66000">
                  <a:srgbClr val="004487"/>
                </a:gs>
                <a:gs pos="0">
                  <a:schemeClr val="accent5"/>
                </a:gs>
              </a:gsLst>
              <a:lin ang="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3" name="Rectangle 22">
              <a:extLst>
                <a:ext uri="{FF2B5EF4-FFF2-40B4-BE49-F238E27FC236}">
                  <a16:creationId xmlns:a16="http://schemas.microsoft.com/office/drawing/2014/main" id="{2B58E8BF-3F65-B72C-8B18-B16815C1C668}"/>
                </a:ext>
              </a:extLst>
            </p:cNvPr>
            <p:cNvSpPr/>
            <p:nvPr/>
          </p:nvSpPr>
          <p:spPr>
            <a:xfrm>
              <a:off x="7505963" y="1341772"/>
              <a:ext cx="311418" cy="2407615"/>
            </a:xfrm>
            <a:prstGeom prst="rect">
              <a:avLst/>
            </a:prstGeom>
            <a:gradFill flip="none" rotWithShape="1">
              <a:gsLst>
                <a:gs pos="66000">
                  <a:srgbClr val="FF0000"/>
                </a:gs>
                <a:gs pos="0">
                  <a:srgbClr val="C00000"/>
                </a:gs>
              </a:gsLst>
              <a:lin ang="6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24" name="Rectangle 23">
              <a:extLst>
                <a:ext uri="{FF2B5EF4-FFF2-40B4-BE49-F238E27FC236}">
                  <a16:creationId xmlns:a16="http://schemas.microsoft.com/office/drawing/2014/main" id="{45F64524-477D-B470-58CF-31654BDB89EC}"/>
                </a:ext>
              </a:extLst>
            </p:cNvPr>
            <p:cNvSpPr/>
            <p:nvPr/>
          </p:nvSpPr>
          <p:spPr>
            <a:xfrm>
              <a:off x="8452836" y="2981074"/>
              <a:ext cx="325760" cy="768313"/>
            </a:xfrm>
            <a:prstGeom prst="rect">
              <a:avLst/>
            </a:prstGeom>
            <a:gradFill flip="none" rotWithShape="1">
              <a:gsLst>
                <a:gs pos="66000">
                  <a:schemeClr val="bg2">
                    <a:lumMod val="75000"/>
                  </a:schemeClr>
                </a:gs>
                <a:gs pos="0">
                  <a:schemeClr val="bg1">
                    <a:lumMod val="85000"/>
                  </a:schemeClr>
                </a:gs>
              </a:gsLst>
              <a:lin ang="6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5" name="Rectangle 24">
              <a:extLst>
                <a:ext uri="{FF2B5EF4-FFF2-40B4-BE49-F238E27FC236}">
                  <a16:creationId xmlns:a16="http://schemas.microsoft.com/office/drawing/2014/main" id="{27F609BA-1B5C-5D23-BE90-272F744A066F}"/>
                </a:ext>
              </a:extLst>
            </p:cNvPr>
            <p:cNvSpPr/>
            <p:nvPr/>
          </p:nvSpPr>
          <p:spPr>
            <a:xfrm>
              <a:off x="9410979" y="2205113"/>
              <a:ext cx="327633" cy="1544274"/>
            </a:xfrm>
            <a:prstGeom prst="rect">
              <a:avLst/>
            </a:prstGeom>
            <a:gradFill flip="none" rotWithShape="1">
              <a:gsLst>
                <a:gs pos="66000">
                  <a:schemeClr val="bg2">
                    <a:lumMod val="75000"/>
                  </a:schemeClr>
                </a:gs>
                <a:gs pos="0">
                  <a:schemeClr val="bg1">
                    <a:lumMod val="85000"/>
                  </a:schemeClr>
                </a:gs>
              </a:gsLst>
              <a:lin ang="6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dirty="0"/>
            </a:p>
          </p:txBody>
        </p:sp>
        <p:sp>
          <p:nvSpPr>
            <p:cNvPr id="27" name="TextBox 26">
              <a:extLst>
                <a:ext uri="{FF2B5EF4-FFF2-40B4-BE49-F238E27FC236}">
                  <a16:creationId xmlns:a16="http://schemas.microsoft.com/office/drawing/2014/main" id="{D44E23DA-EEFA-9BE3-81A1-8B6EB248E5DA}"/>
                </a:ext>
              </a:extLst>
            </p:cNvPr>
            <p:cNvSpPr txBox="1"/>
            <p:nvPr/>
          </p:nvSpPr>
          <p:spPr>
            <a:xfrm>
              <a:off x="5627781" y="1180195"/>
              <a:ext cx="530159" cy="276999"/>
            </a:xfrm>
            <a:prstGeom prst="rect">
              <a:avLst/>
            </a:prstGeom>
            <a:noFill/>
          </p:spPr>
          <p:txBody>
            <a:bodyPr wrap="square" rtlCol="0">
              <a:spAutoFit/>
            </a:bodyPr>
            <a:lstStyle/>
            <a:p>
              <a:r>
                <a:rPr lang="en-US" sz="1200" dirty="0">
                  <a:solidFill>
                    <a:schemeClr val="tx1">
                      <a:lumMod val="65000"/>
                      <a:lumOff val="35000"/>
                    </a:schemeClr>
                  </a:solidFill>
                  <a:latin typeface="Russo One" panose="02000503050000020004" pitchFamily="2" charset="0"/>
                </a:rPr>
                <a:t>400</a:t>
              </a:r>
              <a:endParaRPr lang="en-PH" sz="1200" dirty="0">
                <a:solidFill>
                  <a:schemeClr val="tx1">
                    <a:lumMod val="65000"/>
                    <a:lumOff val="35000"/>
                  </a:schemeClr>
                </a:solidFill>
                <a:latin typeface="Russo One" panose="02000503050000020004" pitchFamily="2" charset="0"/>
              </a:endParaRPr>
            </a:p>
          </p:txBody>
        </p:sp>
        <p:sp>
          <p:nvSpPr>
            <p:cNvPr id="28" name="TextBox 27">
              <a:extLst>
                <a:ext uri="{FF2B5EF4-FFF2-40B4-BE49-F238E27FC236}">
                  <a16:creationId xmlns:a16="http://schemas.microsoft.com/office/drawing/2014/main" id="{21D57371-9CF2-5620-CD73-AF230C8AA069}"/>
                </a:ext>
              </a:extLst>
            </p:cNvPr>
            <p:cNvSpPr txBox="1"/>
            <p:nvPr/>
          </p:nvSpPr>
          <p:spPr>
            <a:xfrm>
              <a:off x="5627781" y="1483124"/>
              <a:ext cx="530159" cy="276999"/>
            </a:xfrm>
            <a:prstGeom prst="rect">
              <a:avLst/>
            </a:prstGeom>
            <a:noFill/>
          </p:spPr>
          <p:txBody>
            <a:bodyPr wrap="square" rtlCol="0">
              <a:spAutoFit/>
            </a:bodyPr>
            <a:lstStyle/>
            <a:p>
              <a:r>
                <a:rPr lang="en-US" sz="1200" dirty="0">
                  <a:solidFill>
                    <a:schemeClr val="tx1">
                      <a:lumMod val="65000"/>
                      <a:lumOff val="35000"/>
                    </a:schemeClr>
                  </a:solidFill>
                  <a:latin typeface="Russo One" panose="02000503050000020004" pitchFamily="2" charset="0"/>
                </a:rPr>
                <a:t>350</a:t>
              </a:r>
              <a:endParaRPr lang="en-PH" sz="1200" dirty="0">
                <a:solidFill>
                  <a:schemeClr val="tx1">
                    <a:lumMod val="65000"/>
                    <a:lumOff val="35000"/>
                  </a:schemeClr>
                </a:solidFill>
                <a:latin typeface="Russo One" panose="02000503050000020004" pitchFamily="2" charset="0"/>
              </a:endParaRPr>
            </a:p>
          </p:txBody>
        </p:sp>
        <p:sp>
          <p:nvSpPr>
            <p:cNvPr id="29" name="TextBox 28">
              <a:extLst>
                <a:ext uri="{FF2B5EF4-FFF2-40B4-BE49-F238E27FC236}">
                  <a16:creationId xmlns:a16="http://schemas.microsoft.com/office/drawing/2014/main" id="{8427B5A1-2FB1-7A8E-F058-FFD74AA920E1}"/>
                </a:ext>
              </a:extLst>
            </p:cNvPr>
            <p:cNvSpPr txBox="1"/>
            <p:nvPr/>
          </p:nvSpPr>
          <p:spPr>
            <a:xfrm>
              <a:off x="5627781" y="1786053"/>
              <a:ext cx="530159" cy="276999"/>
            </a:xfrm>
            <a:prstGeom prst="rect">
              <a:avLst/>
            </a:prstGeom>
            <a:noFill/>
          </p:spPr>
          <p:txBody>
            <a:bodyPr wrap="square" rtlCol="0">
              <a:spAutoFit/>
            </a:bodyPr>
            <a:lstStyle/>
            <a:p>
              <a:r>
                <a:rPr lang="en-US" sz="1200" dirty="0">
                  <a:solidFill>
                    <a:schemeClr val="tx1">
                      <a:lumMod val="65000"/>
                      <a:lumOff val="35000"/>
                    </a:schemeClr>
                  </a:solidFill>
                  <a:latin typeface="Russo One" panose="02000503050000020004" pitchFamily="2" charset="0"/>
                </a:rPr>
                <a:t>300</a:t>
              </a:r>
              <a:endParaRPr lang="en-PH" sz="1200" dirty="0">
                <a:solidFill>
                  <a:schemeClr val="tx1">
                    <a:lumMod val="65000"/>
                    <a:lumOff val="35000"/>
                  </a:schemeClr>
                </a:solidFill>
                <a:latin typeface="Russo One" panose="02000503050000020004" pitchFamily="2" charset="0"/>
              </a:endParaRPr>
            </a:p>
          </p:txBody>
        </p:sp>
        <p:sp>
          <p:nvSpPr>
            <p:cNvPr id="30" name="TextBox 29">
              <a:extLst>
                <a:ext uri="{FF2B5EF4-FFF2-40B4-BE49-F238E27FC236}">
                  <a16:creationId xmlns:a16="http://schemas.microsoft.com/office/drawing/2014/main" id="{C7D2F9B8-722D-5605-983E-03B2B050281D}"/>
                </a:ext>
              </a:extLst>
            </p:cNvPr>
            <p:cNvSpPr txBox="1"/>
            <p:nvPr/>
          </p:nvSpPr>
          <p:spPr>
            <a:xfrm>
              <a:off x="5627781" y="2088981"/>
              <a:ext cx="530159" cy="276999"/>
            </a:xfrm>
            <a:prstGeom prst="rect">
              <a:avLst/>
            </a:prstGeom>
            <a:noFill/>
          </p:spPr>
          <p:txBody>
            <a:bodyPr wrap="square" rtlCol="0">
              <a:spAutoFit/>
            </a:bodyPr>
            <a:lstStyle/>
            <a:p>
              <a:r>
                <a:rPr lang="en-US" sz="1200" dirty="0">
                  <a:solidFill>
                    <a:schemeClr val="tx1">
                      <a:lumMod val="65000"/>
                      <a:lumOff val="35000"/>
                    </a:schemeClr>
                  </a:solidFill>
                  <a:latin typeface="Russo One" panose="02000503050000020004" pitchFamily="2" charset="0"/>
                </a:rPr>
                <a:t>250</a:t>
              </a:r>
              <a:endParaRPr lang="en-PH" sz="1200" dirty="0">
                <a:solidFill>
                  <a:schemeClr val="tx1">
                    <a:lumMod val="65000"/>
                    <a:lumOff val="35000"/>
                  </a:schemeClr>
                </a:solidFill>
                <a:latin typeface="Russo One" panose="02000503050000020004" pitchFamily="2" charset="0"/>
              </a:endParaRPr>
            </a:p>
          </p:txBody>
        </p:sp>
        <p:sp>
          <p:nvSpPr>
            <p:cNvPr id="31" name="TextBox 30">
              <a:extLst>
                <a:ext uri="{FF2B5EF4-FFF2-40B4-BE49-F238E27FC236}">
                  <a16:creationId xmlns:a16="http://schemas.microsoft.com/office/drawing/2014/main" id="{F367ED55-732D-7057-311A-B8DC3A463440}"/>
                </a:ext>
              </a:extLst>
            </p:cNvPr>
            <p:cNvSpPr txBox="1"/>
            <p:nvPr/>
          </p:nvSpPr>
          <p:spPr>
            <a:xfrm>
              <a:off x="5627781" y="2391909"/>
              <a:ext cx="516310" cy="276999"/>
            </a:xfrm>
            <a:prstGeom prst="rect">
              <a:avLst/>
            </a:prstGeom>
            <a:noFill/>
          </p:spPr>
          <p:txBody>
            <a:bodyPr wrap="square" rtlCol="0">
              <a:spAutoFit/>
            </a:bodyPr>
            <a:lstStyle/>
            <a:p>
              <a:r>
                <a:rPr lang="en-US" sz="1200" dirty="0">
                  <a:solidFill>
                    <a:schemeClr val="tx1">
                      <a:lumMod val="65000"/>
                      <a:lumOff val="35000"/>
                    </a:schemeClr>
                  </a:solidFill>
                  <a:latin typeface="Russo One" panose="02000503050000020004" pitchFamily="2" charset="0"/>
                </a:rPr>
                <a:t>200</a:t>
              </a:r>
              <a:endParaRPr lang="en-PH" sz="1200" dirty="0">
                <a:solidFill>
                  <a:schemeClr val="tx1">
                    <a:lumMod val="65000"/>
                    <a:lumOff val="35000"/>
                  </a:schemeClr>
                </a:solidFill>
                <a:latin typeface="Russo One" panose="02000503050000020004" pitchFamily="2" charset="0"/>
              </a:endParaRPr>
            </a:p>
          </p:txBody>
        </p:sp>
        <p:sp>
          <p:nvSpPr>
            <p:cNvPr id="32" name="TextBox 31">
              <a:extLst>
                <a:ext uri="{FF2B5EF4-FFF2-40B4-BE49-F238E27FC236}">
                  <a16:creationId xmlns:a16="http://schemas.microsoft.com/office/drawing/2014/main" id="{DDC6BC05-CCC2-E8BF-08F0-B6AE3F210ADB}"/>
                </a:ext>
              </a:extLst>
            </p:cNvPr>
            <p:cNvSpPr txBox="1"/>
            <p:nvPr/>
          </p:nvSpPr>
          <p:spPr>
            <a:xfrm>
              <a:off x="5627781" y="2694837"/>
              <a:ext cx="530159" cy="276999"/>
            </a:xfrm>
            <a:prstGeom prst="rect">
              <a:avLst/>
            </a:prstGeom>
            <a:noFill/>
          </p:spPr>
          <p:txBody>
            <a:bodyPr wrap="square" rtlCol="0">
              <a:spAutoFit/>
            </a:bodyPr>
            <a:lstStyle/>
            <a:p>
              <a:r>
                <a:rPr lang="en-US" sz="1200" dirty="0">
                  <a:solidFill>
                    <a:schemeClr val="tx1">
                      <a:lumMod val="65000"/>
                      <a:lumOff val="35000"/>
                    </a:schemeClr>
                  </a:solidFill>
                  <a:latin typeface="Russo One" panose="02000503050000020004" pitchFamily="2" charset="0"/>
                </a:rPr>
                <a:t>150</a:t>
              </a:r>
              <a:endParaRPr lang="en-PH" sz="1200" dirty="0">
                <a:solidFill>
                  <a:schemeClr val="tx1">
                    <a:lumMod val="65000"/>
                    <a:lumOff val="35000"/>
                  </a:schemeClr>
                </a:solidFill>
                <a:latin typeface="Russo One" panose="02000503050000020004" pitchFamily="2" charset="0"/>
              </a:endParaRPr>
            </a:p>
          </p:txBody>
        </p:sp>
        <p:sp>
          <p:nvSpPr>
            <p:cNvPr id="33" name="TextBox 32">
              <a:extLst>
                <a:ext uri="{FF2B5EF4-FFF2-40B4-BE49-F238E27FC236}">
                  <a16:creationId xmlns:a16="http://schemas.microsoft.com/office/drawing/2014/main" id="{7C9419E5-6A8D-07FB-169C-1005ECEB3E7E}"/>
                </a:ext>
              </a:extLst>
            </p:cNvPr>
            <p:cNvSpPr txBox="1"/>
            <p:nvPr/>
          </p:nvSpPr>
          <p:spPr>
            <a:xfrm>
              <a:off x="5627781" y="2997765"/>
              <a:ext cx="516310" cy="276999"/>
            </a:xfrm>
            <a:prstGeom prst="rect">
              <a:avLst/>
            </a:prstGeom>
            <a:noFill/>
          </p:spPr>
          <p:txBody>
            <a:bodyPr wrap="square" rtlCol="0">
              <a:spAutoFit/>
            </a:bodyPr>
            <a:lstStyle/>
            <a:p>
              <a:r>
                <a:rPr lang="en-US" sz="1200" dirty="0">
                  <a:solidFill>
                    <a:schemeClr val="tx1">
                      <a:lumMod val="65000"/>
                      <a:lumOff val="35000"/>
                    </a:schemeClr>
                  </a:solidFill>
                  <a:latin typeface="Russo One" panose="02000503050000020004" pitchFamily="2" charset="0"/>
                </a:rPr>
                <a:t>100</a:t>
              </a:r>
              <a:endParaRPr lang="en-PH" sz="1200" dirty="0">
                <a:solidFill>
                  <a:schemeClr val="tx1">
                    <a:lumMod val="65000"/>
                    <a:lumOff val="35000"/>
                  </a:schemeClr>
                </a:solidFill>
                <a:latin typeface="Russo One" panose="02000503050000020004" pitchFamily="2" charset="0"/>
              </a:endParaRPr>
            </a:p>
          </p:txBody>
        </p:sp>
        <p:sp>
          <p:nvSpPr>
            <p:cNvPr id="34" name="TextBox 33">
              <a:extLst>
                <a:ext uri="{FF2B5EF4-FFF2-40B4-BE49-F238E27FC236}">
                  <a16:creationId xmlns:a16="http://schemas.microsoft.com/office/drawing/2014/main" id="{DAEEED15-CD67-FEC0-8543-9A664E85E710}"/>
                </a:ext>
              </a:extLst>
            </p:cNvPr>
            <p:cNvSpPr txBox="1"/>
            <p:nvPr/>
          </p:nvSpPr>
          <p:spPr>
            <a:xfrm>
              <a:off x="5627781" y="3300693"/>
              <a:ext cx="449116" cy="276999"/>
            </a:xfrm>
            <a:prstGeom prst="rect">
              <a:avLst/>
            </a:prstGeom>
            <a:noFill/>
          </p:spPr>
          <p:txBody>
            <a:bodyPr wrap="square" rtlCol="0">
              <a:spAutoFit/>
            </a:bodyPr>
            <a:lstStyle/>
            <a:p>
              <a:r>
                <a:rPr lang="en-US" sz="1200" dirty="0">
                  <a:solidFill>
                    <a:schemeClr val="tx1">
                      <a:lumMod val="65000"/>
                      <a:lumOff val="35000"/>
                    </a:schemeClr>
                  </a:solidFill>
                  <a:latin typeface="Russo One" panose="02000503050000020004" pitchFamily="2" charset="0"/>
                </a:rPr>
                <a:t>50</a:t>
              </a:r>
              <a:endParaRPr lang="en-PH" sz="1200" dirty="0">
                <a:solidFill>
                  <a:schemeClr val="tx1">
                    <a:lumMod val="65000"/>
                    <a:lumOff val="35000"/>
                  </a:schemeClr>
                </a:solidFill>
                <a:latin typeface="Russo One" panose="02000503050000020004" pitchFamily="2" charset="0"/>
              </a:endParaRPr>
            </a:p>
          </p:txBody>
        </p:sp>
        <p:grpSp>
          <p:nvGrpSpPr>
            <p:cNvPr id="90" name="Group 89">
              <a:extLst>
                <a:ext uri="{FF2B5EF4-FFF2-40B4-BE49-F238E27FC236}">
                  <a16:creationId xmlns:a16="http://schemas.microsoft.com/office/drawing/2014/main" id="{D855D04F-C083-E82C-9866-55C482B5598D}"/>
                </a:ext>
              </a:extLst>
            </p:cNvPr>
            <p:cNvGrpSpPr/>
            <p:nvPr/>
          </p:nvGrpSpPr>
          <p:grpSpPr>
            <a:xfrm>
              <a:off x="4155830" y="790314"/>
              <a:ext cx="1319123" cy="276999"/>
              <a:chOff x="4155830" y="790314"/>
              <a:chExt cx="1319123" cy="276999"/>
            </a:xfrm>
          </p:grpSpPr>
          <p:sp>
            <p:nvSpPr>
              <p:cNvPr id="35" name="Rectangle 34">
                <a:extLst>
                  <a:ext uri="{FF2B5EF4-FFF2-40B4-BE49-F238E27FC236}">
                    <a16:creationId xmlns:a16="http://schemas.microsoft.com/office/drawing/2014/main" id="{E935FAB3-053B-7265-F9AB-3A762CD0E26E}"/>
                  </a:ext>
                </a:extLst>
              </p:cNvPr>
              <p:cNvSpPr/>
              <p:nvPr/>
            </p:nvSpPr>
            <p:spPr>
              <a:xfrm>
                <a:off x="4155830" y="856813"/>
                <a:ext cx="144000" cy="144000"/>
              </a:xfrm>
              <a:prstGeom prst="rect">
                <a:avLst/>
              </a:prstGeom>
              <a:solidFill>
                <a:srgbClr val="00448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solidFill>
                    <a:srgbClr val="004487"/>
                  </a:solidFill>
                </a:endParaRPr>
              </a:p>
            </p:txBody>
          </p:sp>
          <p:sp>
            <p:nvSpPr>
              <p:cNvPr id="36" name="TextBox 35">
                <a:extLst>
                  <a:ext uri="{FF2B5EF4-FFF2-40B4-BE49-F238E27FC236}">
                    <a16:creationId xmlns:a16="http://schemas.microsoft.com/office/drawing/2014/main" id="{CCD45EA9-6C0C-4039-C82E-C749B59D49FB}"/>
                  </a:ext>
                </a:extLst>
              </p:cNvPr>
              <p:cNvSpPr txBox="1"/>
              <p:nvPr/>
            </p:nvSpPr>
            <p:spPr>
              <a:xfrm>
                <a:off x="4285194" y="790314"/>
                <a:ext cx="1189759" cy="276999"/>
              </a:xfrm>
              <a:prstGeom prst="rect">
                <a:avLst/>
              </a:prstGeom>
              <a:noFill/>
            </p:spPr>
            <p:txBody>
              <a:bodyPr wrap="square" rtlCol="0">
                <a:spAutoFit/>
              </a:bodyPr>
              <a:lstStyle/>
              <a:p>
                <a:r>
                  <a:rPr lang="en-US" sz="1200" dirty="0">
                    <a:solidFill>
                      <a:srgbClr val="004487"/>
                    </a:solidFill>
                    <a:latin typeface="Montserrat SemiBold" pitchFamily="2" charset="0"/>
                  </a:rPr>
                  <a:t>Planned</a:t>
                </a:r>
                <a:endParaRPr lang="en-PH" sz="1200" dirty="0">
                  <a:solidFill>
                    <a:srgbClr val="004487"/>
                  </a:solidFill>
                  <a:latin typeface="Montserrat SemiBold" pitchFamily="2" charset="0"/>
                </a:endParaRPr>
              </a:p>
            </p:txBody>
          </p:sp>
        </p:grpSp>
        <p:grpSp>
          <p:nvGrpSpPr>
            <p:cNvPr id="89" name="Group 88">
              <a:extLst>
                <a:ext uri="{FF2B5EF4-FFF2-40B4-BE49-F238E27FC236}">
                  <a16:creationId xmlns:a16="http://schemas.microsoft.com/office/drawing/2014/main" id="{E588F49F-7D7D-C6B9-7713-CFD7E1820B2A}"/>
                </a:ext>
              </a:extLst>
            </p:cNvPr>
            <p:cNvGrpSpPr/>
            <p:nvPr/>
          </p:nvGrpSpPr>
          <p:grpSpPr>
            <a:xfrm>
              <a:off x="5217421" y="790314"/>
              <a:ext cx="1902035" cy="276999"/>
              <a:chOff x="5345589" y="790314"/>
              <a:chExt cx="1902035" cy="276999"/>
            </a:xfrm>
          </p:grpSpPr>
          <p:sp>
            <p:nvSpPr>
              <p:cNvPr id="37" name="Rectangle 36">
                <a:extLst>
                  <a:ext uri="{FF2B5EF4-FFF2-40B4-BE49-F238E27FC236}">
                    <a16:creationId xmlns:a16="http://schemas.microsoft.com/office/drawing/2014/main" id="{90A7AD01-775B-FF91-3DD6-A65EB926FCA6}"/>
                  </a:ext>
                </a:extLst>
              </p:cNvPr>
              <p:cNvSpPr/>
              <p:nvPr/>
            </p:nvSpPr>
            <p:spPr>
              <a:xfrm>
                <a:off x="5345589" y="856813"/>
                <a:ext cx="144000" cy="144000"/>
              </a:xfrm>
              <a:prstGeom prst="rect">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solidFill>
                    <a:schemeClr val="bg2">
                      <a:lumMod val="50000"/>
                    </a:schemeClr>
                  </a:solidFill>
                </a:endParaRPr>
              </a:p>
            </p:txBody>
          </p:sp>
          <p:sp>
            <p:nvSpPr>
              <p:cNvPr id="38" name="TextBox 37">
                <a:extLst>
                  <a:ext uri="{FF2B5EF4-FFF2-40B4-BE49-F238E27FC236}">
                    <a16:creationId xmlns:a16="http://schemas.microsoft.com/office/drawing/2014/main" id="{07A86832-A720-93DB-9D5F-02EED70D5FF2}"/>
                  </a:ext>
                </a:extLst>
              </p:cNvPr>
              <p:cNvSpPr txBox="1"/>
              <p:nvPr/>
            </p:nvSpPr>
            <p:spPr>
              <a:xfrm>
                <a:off x="5474953" y="790314"/>
                <a:ext cx="1772671" cy="276999"/>
              </a:xfrm>
              <a:prstGeom prst="rect">
                <a:avLst/>
              </a:prstGeom>
              <a:noFill/>
            </p:spPr>
            <p:txBody>
              <a:bodyPr wrap="square" rtlCol="0">
                <a:spAutoFit/>
              </a:bodyPr>
              <a:lstStyle/>
              <a:p>
                <a:r>
                  <a:rPr lang="en-US" sz="1200" dirty="0">
                    <a:solidFill>
                      <a:schemeClr val="tx1">
                        <a:lumMod val="65000"/>
                        <a:lumOff val="35000"/>
                      </a:schemeClr>
                    </a:solidFill>
                    <a:latin typeface="Montserrat SemiBold" pitchFamily="2" charset="0"/>
                  </a:rPr>
                  <a:t>Unplanned</a:t>
                </a:r>
                <a:endParaRPr lang="en-PH" sz="1200" dirty="0">
                  <a:solidFill>
                    <a:schemeClr val="tx1">
                      <a:lumMod val="65000"/>
                      <a:lumOff val="35000"/>
                    </a:schemeClr>
                  </a:solidFill>
                  <a:latin typeface="Montserrat SemiBold" pitchFamily="2" charset="0"/>
                </a:endParaRPr>
              </a:p>
            </p:txBody>
          </p:sp>
        </p:grpSp>
        <p:sp>
          <p:nvSpPr>
            <p:cNvPr id="39" name="TextBox 38">
              <a:extLst>
                <a:ext uri="{FF2B5EF4-FFF2-40B4-BE49-F238E27FC236}">
                  <a16:creationId xmlns:a16="http://schemas.microsoft.com/office/drawing/2014/main" id="{F4B37455-7849-9334-8AAA-33FCEE2FA578}"/>
                </a:ext>
              </a:extLst>
            </p:cNvPr>
            <p:cNvSpPr txBox="1"/>
            <p:nvPr/>
          </p:nvSpPr>
          <p:spPr>
            <a:xfrm>
              <a:off x="6019302" y="3896790"/>
              <a:ext cx="788891" cy="276999"/>
            </a:xfrm>
            <a:prstGeom prst="rect">
              <a:avLst/>
            </a:prstGeom>
            <a:noFill/>
          </p:spPr>
          <p:txBody>
            <a:bodyPr wrap="square" rtlCol="0">
              <a:spAutoFit/>
            </a:bodyPr>
            <a:lstStyle/>
            <a:p>
              <a:r>
                <a:rPr lang="en-US" sz="1200" dirty="0">
                  <a:solidFill>
                    <a:srgbClr val="004487"/>
                  </a:solidFill>
                  <a:latin typeface="Montserrat SemiBold" pitchFamily="2" charset="0"/>
                </a:rPr>
                <a:t>AUG 29</a:t>
              </a:r>
              <a:endParaRPr lang="en-PH" sz="1200" dirty="0">
                <a:solidFill>
                  <a:srgbClr val="004487"/>
                </a:solidFill>
                <a:latin typeface="Montserrat SemiBold" pitchFamily="2" charset="0"/>
              </a:endParaRPr>
            </a:p>
          </p:txBody>
        </p:sp>
        <p:sp>
          <p:nvSpPr>
            <p:cNvPr id="40" name="TextBox 39">
              <a:extLst>
                <a:ext uri="{FF2B5EF4-FFF2-40B4-BE49-F238E27FC236}">
                  <a16:creationId xmlns:a16="http://schemas.microsoft.com/office/drawing/2014/main" id="{E113AE02-C901-028B-A004-43E2DC498767}"/>
                </a:ext>
              </a:extLst>
            </p:cNvPr>
            <p:cNvSpPr txBox="1"/>
            <p:nvPr/>
          </p:nvSpPr>
          <p:spPr>
            <a:xfrm>
              <a:off x="7064006" y="3896790"/>
              <a:ext cx="788891" cy="276999"/>
            </a:xfrm>
            <a:prstGeom prst="rect">
              <a:avLst/>
            </a:prstGeom>
            <a:noFill/>
          </p:spPr>
          <p:txBody>
            <a:bodyPr wrap="square" rtlCol="0">
              <a:spAutoFit/>
            </a:bodyPr>
            <a:lstStyle/>
            <a:p>
              <a:r>
                <a:rPr lang="en-US" sz="1200" dirty="0">
                  <a:solidFill>
                    <a:srgbClr val="004487"/>
                  </a:solidFill>
                  <a:latin typeface="Montserrat SemiBold" pitchFamily="2" charset="0"/>
                </a:rPr>
                <a:t>AUG 30</a:t>
              </a:r>
              <a:endParaRPr lang="en-PH" sz="1200" dirty="0">
                <a:solidFill>
                  <a:srgbClr val="004487"/>
                </a:solidFill>
                <a:latin typeface="Montserrat SemiBold" pitchFamily="2" charset="0"/>
              </a:endParaRPr>
            </a:p>
          </p:txBody>
        </p:sp>
        <p:sp>
          <p:nvSpPr>
            <p:cNvPr id="41" name="TextBox 40">
              <a:extLst>
                <a:ext uri="{FF2B5EF4-FFF2-40B4-BE49-F238E27FC236}">
                  <a16:creationId xmlns:a16="http://schemas.microsoft.com/office/drawing/2014/main" id="{7EB9B0E7-2217-C629-EBEC-04C6D9C2992D}"/>
                </a:ext>
              </a:extLst>
            </p:cNvPr>
            <p:cNvSpPr txBox="1"/>
            <p:nvPr/>
          </p:nvSpPr>
          <p:spPr>
            <a:xfrm>
              <a:off x="7922017" y="3896790"/>
              <a:ext cx="811702" cy="276999"/>
            </a:xfrm>
            <a:prstGeom prst="rect">
              <a:avLst/>
            </a:prstGeom>
            <a:noFill/>
          </p:spPr>
          <p:txBody>
            <a:bodyPr wrap="square" rtlCol="0">
              <a:spAutoFit/>
            </a:bodyPr>
            <a:lstStyle/>
            <a:p>
              <a:r>
                <a:rPr lang="en-US" sz="1200" dirty="0">
                  <a:solidFill>
                    <a:srgbClr val="004487"/>
                  </a:solidFill>
                  <a:latin typeface="Montserrat SemiBold" pitchFamily="2" charset="0"/>
                </a:rPr>
                <a:t>AUG 31</a:t>
              </a:r>
              <a:endParaRPr lang="en-PH" sz="1200" dirty="0">
                <a:solidFill>
                  <a:srgbClr val="004487"/>
                </a:solidFill>
                <a:latin typeface="Montserrat SemiBold" pitchFamily="2" charset="0"/>
              </a:endParaRPr>
            </a:p>
          </p:txBody>
        </p:sp>
        <p:sp>
          <p:nvSpPr>
            <p:cNvPr id="42" name="TextBox 41">
              <a:extLst>
                <a:ext uri="{FF2B5EF4-FFF2-40B4-BE49-F238E27FC236}">
                  <a16:creationId xmlns:a16="http://schemas.microsoft.com/office/drawing/2014/main" id="{92352D08-23F9-7C05-7689-CC27281B13E5}"/>
                </a:ext>
              </a:extLst>
            </p:cNvPr>
            <p:cNvSpPr txBox="1"/>
            <p:nvPr/>
          </p:nvSpPr>
          <p:spPr>
            <a:xfrm>
              <a:off x="8989533" y="3896790"/>
              <a:ext cx="749079" cy="276999"/>
            </a:xfrm>
            <a:prstGeom prst="rect">
              <a:avLst/>
            </a:prstGeom>
            <a:noFill/>
          </p:spPr>
          <p:txBody>
            <a:bodyPr wrap="square" rtlCol="0">
              <a:spAutoFit/>
            </a:bodyPr>
            <a:lstStyle/>
            <a:p>
              <a:r>
                <a:rPr lang="en-US" sz="1200" dirty="0">
                  <a:solidFill>
                    <a:srgbClr val="004487"/>
                  </a:solidFill>
                  <a:latin typeface="Montserrat SemiBold" pitchFamily="2" charset="0"/>
                </a:rPr>
                <a:t>SEP 2</a:t>
              </a:r>
              <a:endParaRPr lang="en-PH" sz="1200" dirty="0">
                <a:solidFill>
                  <a:srgbClr val="004487"/>
                </a:solidFill>
                <a:latin typeface="Montserrat SemiBold" pitchFamily="2" charset="0"/>
              </a:endParaRPr>
            </a:p>
          </p:txBody>
        </p:sp>
        <p:sp>
          <p:nvSpPr>
            <p:cNvPr id="44" name="TextBox 43">
              <a:extLst>
                <a:ext uri="{FF2B5EF4-FFF2-40B4-BE49-F238E27FC236}">
                  <a16:creationId xmlns:a16="http://schemas.microsoft.com/office/drawing/2014/main" id="{848CAA15-2C47-45AC-92D9-1530B032FF6A}"/>
                </a:ext>
              </a:extLst>
            </p:cNvPr>
            <p:cNvSpPr txBox="1"/>
            <p:nvPr/>
          </p:nvSpPr>
          <p:spPr>
            <a:xfrm>
              <a:off x="5627781" y="3603623"/>
              <a:ext cx="449116" cy="276999"/>
            </a:xfrm>
            <a:prstGeom prst="rect">
              <a:avLst/>
            </a:prstGeom>
            <a:noFill/>
          </p:spPr>
          <p:txBody>
            <a:bodyPr wrap="square" rtlCol="0">
              <a:spAutoFit/>
            </a:bodyPr>
            <a:lstStyle/>
            <a:p>
              <a:r>
                <a:rPr lang="en-US" sz="1200" dirty="0">
                  <a:solidFill>
                    <a:schemeClr val="tx1">
                      <a:lumMod val="65000"/>
                      <a:lumOff val="35000"/>
                    </a:schemeClr>
                  </a:solidFill>
                  <a:latin typeface="Russo One" panose="02000503050000020004" pitchFamily="2" charset="0"/>
                </a:rPr>
                <a:t>0</a:t>
              </a:r>
              <a:endParaRPr lang="en-PH" sz="1200" dirty="0">
                <a:solidFill>
                  <a:schemeClr val="tx1">
                    <a:lumMod val="65000"/>
                    <a:lumOff val="35000"/>
                  </a:schemeClr>
                </a:solidFill>
                <a:latin typeface="Russo One" panose="02000503050000020004" pitchFamily="2" charset="0"/>
              </a:endParaRPr>
            </a:p>
          </p:txBody>
        </p:sp>
        <p:sp>
          <p:nvSpPr>
            <p:cNvPr id="80" name="Rectangle 79">
              <a:extLst>
                <a:ext uri="{FF2B5EF4-FFF2-40B4-BE49-F238E27FC236}">
                  <a16:creationId xmlns:a16="http://schemas.microsoft.com/office/drawing/2014/main" id="{9FC0B118-F2AE-DF88-C08D-42298F494CA8}"/>
                </a:ext>
              </a:extLst>
            </p:cNvPr>
            <p:cNvSpPr/>
            <p:nvPr/>
          </p:nvSpPr>
          <p:spPr>
            <a:xfrm>
              <a:off x="6266579" y="2684862"/>
              <a:ext cx="360446" cy="1064525"/>
            </a:xfrm>
            <a:prstGeom prst="rect">
              <a:avLst/>
            </a:prstGeom>
            <a:gradFill>
              <a:gsLst>
                <a:gs pos="66000">
                  <a:srgbClr val="004487"/>
                </a:gs>
                <a:gs pos="0">
                  <a:schemeClr val="accent5"/>
                </a:gs>
              </a:gsLst>
              <a:lin ang="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1" name="Rectangle 80">
              <a:extLst>
                <a:ext uri="{FF2B5EF4-FFF2-40B4-BE49-F238E27FC236}">
                  <a16:creationId xmlns:a16="http://schemas.microsoft.com/office/drawing/2014/main" id="{E6C3C665-45A5-DA69-DDFE-CB1EC00A55DB}"/>
                </a:ext>
              </a:extLst>
            </p:cNvPr>
            <p:cNvSpPr/>
            <p:nvPr/>
          </p:nvSpPr>
          <p:spPr>
            <a:xfrm>
              <a:off x="6629894" y="3320188"/>
              <a:ext cx="311418" cy="429199"/>
            </a:xfrm>
            <a:prstGeom prst="rect">
              <a:avLst/>
            </a:prstGeom>
            <a:gradFill flip="none" rotWithShape="1">
              <a:gsLst>
                <a:gs pos="66000">
                  <a:schemeClr val="bg2">
                    <a:lumMod val="75000"/>
                  </a:schemeClr>
                </a:gs>
                <a:gs pos="0">
                  <a:schemeClr val="bg1">
                    <a:lumMod val="85000"/>
                  </a:schemeClr>
                </a:gs>
              </a:gsLst>
              <a:lin ang="6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grpSp>
          <p:nvGrpSpPr>
            <p:cNvPr id="88" name="Group 87">
              <a:extLst>
                <a:ext uri="{FF2B5EF4-FFF2-40B4-BE49-F238E27FC236}">
                  <a16:creationId xmlns:a16="http://schemas.microsoft.com/office/drawing/2014/main" id="{755BA879-34FA-1373-5E05-DE62D7CC5294}"/>
                </a:ext>
              </a:extLst>
            </p:cNvPr>
            <p:cNvGrpSpPr/>
            <p:nvPr/>
          </p:nvGrpSpPr>
          <p:grpSpPr>
            <a:xfrm>
              <a:off x="6533936" y="790314"/>
              <a:ext cx="1916671" cy="276999"/>
              <a:chOff x="6861925" y="790314"/>
              <a:chExt cx="1916671" cy="276999"/>
            </a:xfrm>
          </p:grpSpPr>
          <p:sp>
            <p:nvSpPr>
              <p:cNvPr id="86" name="Rectangle 85">
                <a:extLst>
                  <a:ext uri="{FF2B5EF4-FFF2-40B4-BE49-F238E27FC236}">
                    <a16:creationId xmlns:a16="http://schemas.microsoft.com/office/drawing/2014/main" id="{E6EDE14E-4FC6-40B3-7525-6F1C1EB44111}"/>
                  </a:ext>
                </a:extLst>
              </p:cNvPr>
              <p:cNvSpPr/>
              <p:nvPr/>
            </p:nvSpPr>
            <p:spPr>
              <a:xfrm>
                <a:off x="6861925" y="856813"/>
                <a:ext cx="144000" cy="144000"/>
              </a:xfrm>
              <a:prstGeom prst="rect">
                <a:avLst/>
              </a:prstGeom>
              <a:solidFill>
                <a:srgbClr val="FF0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solidFill>
                    <a:schemeClr val="bg2">
                      <a:lumMod val="50000"/>
                    </a:schemeClr>
                  </a:solidFill>
                </a:endParaRPr>
              </a:p>
            </p:txBody>
          </p:sp>
          <p:sp>
            <p:nvSpPr>
              <p:cNvPr id="87" name="TextBox 86">
                <a:extLst>
                  <a:ext uri="{FF2B5EF4-FFF2-40B4-BE49-F238E27FC236}">
                    <a16:creationId xmlns:a16="http://schemas.microsoft.com/office/drawing/2014/main" id="{3F281536-17CD-1125-A7B4-36E6B0788569}"/>
                  </a:ext>
                </a:extLst>
              </p:cNvPr>
              <p:cNvSpPr txBox="1"/>
              <p:nvPr/>
            </p:nvSpPr>
            <p:spPr>
              <a:xfrm>
                <a:off x="7005925" y="790314"/>
                <a:ext cx="1772671" cy="276999"/>
              </a:xfrm>
              <a:prstGeom prst="rect">
                <a:avLst/>
              </a:prstGeom>
              <a:noFill/>
            </p:spPr>
            <p:txBody>
              <a:bodyPr wrap="square" rtlCol="0">
                <a:spAutoFit/>
              </a:bodyPr>
              <a:lstStyle/>
              <a:p>
                <a:r>
                  <a:rPr lang="en-US" sz="1200" dirty="0">
                    <a:solidFill>
                      <a:srgbClr val="FF0000"/>
                    </a:solidFill>
                    <a:latin typeface="Montserrat SemiBold" pitchFamily="2" charset="0"/>
                  </a:rPr>
                  <a:t>Critical</a:t>
                </a:r>
                <a:endParaRPr lang="en-PH" sz="1200" dirty="0">
                  <a:solidFill>
                    <a:srgbClr val="FF0000"/>
                  </a:solidFill>
                  <a:latin typeface="Montserrat SemiBold" pitchFamily="2" charset="0"/>
                </a:endParaRPr>
              </a:p>
            </p:txBody>
          </p:sp>
        </p:grpSp>
        <p:sp>
          <p:nvSpPr>
            <p:cNvPr id="91" name="TextBox 90">
              <a:extLst>
                <a:ext uri="{FF2B5EF4-FFF2-40B4-BE49-F238E27FC236}">
                  <a16:creationId xmlns:a16="http://schemas.microsoft.com/office/drawing/2014/main" id="{0491A3EC-7799-61D1-A7F5-DA8CFCE40983}"/>
                </a:ext>
              </a:extLst>
            </p:cNvPr>
            <p:cNvSpPr txBox="1"/>
            <p:nvPr/>
          </p:nvSpPr>
          <p:spPr>
            <a:xfrm>
              <a:off x="7532981" y="1063167"/>
              <a:ext cx="3057790" cy="215444"/>
            </a:xfrm>
            <a:prstGeom prst="rect">
              <a:avLst/>
            </a:prstGeom>
            <a:noFill/>
          </p:spPr>
          <p:txBody>
            <a:bodyPr wrap="square" rtlCol="0">
              <a:spAutoFit/>
            </a:bodyPr>
            <a:lstStyle/>
            <a:p>
              <a:r>
                <a:rPr lang="en-US" sz="800" dirty="0">
                  <a:solidFill>
                    <a:schemeClr val="tx1">
                      <a:lumMod val="50000"/>
                      <a:lumOff val="50000"/>
                    </a:schemeClr>
                  </a:solidFill>
                  <a:latin typeface="Montserrat SemiBold" pitchFamily="2" charset="0"/>
                </a:rPr>
                <a:t>Note: Time interval is measured in minutes</a:t>
              </a:r>
              <a:endParaRPr lang="en-PH" sz="800" dirty="0">
                <a:solidFill>
                  <a:schemeClr val="tx1">
                    <a:lumMod val="50000"/>
                    <a:lumOff val="50000"/>
                  </a:schemeClr>
                </a:solidFill>
                <a:latin typeface="Montserrat SemiBold" pitchFamily="2" charset="0"/>
              </a:endParaRPr>
            </a:p>
          </p:txBody>
        </p:sp>
      </p:grpSp>
      <p:sp>
        <p:nvSpPr>
          <p:cNvPr id="94" name="TextBox 93">
            <a:extLst>
              <a:ext uri="{FF2B5EF4-FFF2-40B4-BE49-F238E27FC236}">
                <a16:creationId xmlns:a16="http://schemas.microsoft.com/office/drawing/2014/main" id="{79D2F65D-A400-6118-D141-B5819A348CB4}"/>
              </a:ext>
            </a:extLst>
          </p:cNvPr>
          <p:cNvSpPr txBox="1"/>
          <p:nvPr/>
        </p:nvSpPr>
        <p:spPr>
          <a:xfrm>
            <a:off x="619126" y="776524"/>
            <a:ext cx="10582274" cy="646331"/>
          </a:xfrm>
          <a:prstGeom prst="rect">
            <a:avLst/>
          </a:prstGeom>
          <a:noFill/>
        </p:spPr>
        <p:txBody>
          <a:bodyPr wrap="square">
            <a:spAutoFit/>
          </a:bodyPr>
          <a:lstStyle/>
          <a:p>
            <a:pPr algn="just"/>
            <a:r>
              <a:rPr lang="en-US" sz="1200" dirty="0">
                <a:latin typeface="Segoe UI" panose="020B0502040204020203" pitchFamily="34" charset="0"/>
                <a:cs typeface="Segoe UI" panose="020B0502040204020203" pitchFamily="34" charset="0"/>
              </a:rPr>
              <a:t>Over the </a:t>
            </a:r>
            <a:r>
              <a:rPr lang="en-US" sz="1200" b="1" dirty="0">
                <a:solidFill>
                  <a:srgbClr val="004487"/>
                </a:solidFill>
                <a:latin typeface="Segoe UI" panose="020B0502040204020203" pitchFamily="34" charset="0"/>
                <a:cs typeface="Segoe UI" panose="020B0502040204020203" pitchFamily="34" charset="0"/>
              </a:rPr>
              <a:t>4-day production period</a:t>
            </a:r>
            <a:r>
              <a:rPr lang="en-US" sz="1200" dirty="0">
                <a:latin typeface="Segoe UI" panose="020B0502040204020203" pitchFamily="34" charset="0"/>
                <a:cs typeface="Segoe UI" panose="020B0502040204020203" pitchFamily="34" charset="0"/>
              </a:rPr>
              <a:t>, </a:t>
            </a:r>
            <a:r>
              <a:rPr lang="en-US" sz="1200" b="1" dirty="0">
                <a:solidFill>
                  <a:srgbClr val="004487"/>
                </a:solidFill>
                <a:latin typeface="Segoe UI" panose="020B0502040204020203" pitchFamily="34" charset="0"/>
                <a:cs typeface="Segoe UI" panose="020B0502040204020203" pitchFamily="34" charset="0"/>
              </a:rPr>
              <a:t>total downtime exceeded 50% </a:t>
            </a:r>
            <a:r>
              <a:rPr lang="en-US" sz="1200" dirty="0">
                <a:latin typeface="Segoe UI" panose="020B0502040204020203" pitchFamily="34" charset="0"/>
                <a:cs typeface="Segoe UI" panose="020B0502040204020203" pitchFamily="34" charset="0"/>
              </a:rPr>
              <a:t>of the total operational time, with the majority attributed to recurring </a:t>
            </a:r>
            <a:r>
              <a:rPr lang="en-US" sz="1200" b="1" dirty="0">
                <a:solidFill>
                  <a:srgbClr val="004487"/>
                </a:solidFill>
                <a:latin typeface="Segoe UI" panose="020B0502040204020203" pitchFamily="34" charset="0"/>
                <a:cs typeface="Segoe UI" panose="020B0502040204020203" pitchFamily="34" charset="0"/>
              </a:rPr>
              <a:t>machine failures</a:t>
            </a:r>
            <a:r>
              <a:rPr lang="en-US" sz="1200" dirty="0">
                <a:latin typeface="Segoe UI" panose="020B0502040204020203" pitchFamily="34" charset="0"/>
                <a:cs typeface="Segoe UI" panose="020B0502040204020203" pitchFamily="34" charset="0"/>
              </a:rPr>
              <a:t> and </a:t>
            </a:r>
            <a:r>
              <a:rPr lang="en-US" sz="1200" b="1" dirty="0">
                <a:solidFill>
                  <a:srgbClr val="004487"/>
                </a:solidFill>
                <a:latin typeface="Segoe UI" panose="020B0502040204020203" pitchFamily="34" charset="0"/>
                <a:cs typeface="Segoe UI" panose="020B0502040204020203" pitchFamily="34" charset="0"/>
              </a:rPr>
              <a:t>inventory shortages</a:t>
            </a:r>
            <a:r>
              <a:rPr lang="en-US" sz="1200" dirty="0">
                <a:latin typeface="Segoe UI" panose="020B0502040204020203" pitchFamily="34" charset="0"/>
                <a:cs typeface="Segoe UI" panose="020B0502040204020203" pitchFamily="34" charset="0"/>
              </a:rPr>
              <a:t>, along with several minor unplanned interruptions. Notably, </a:t>
            </a:r>
            <a:r>
              <a:rPr lang="en-US" sz="1200" b="1" dirty="0">
                <a:solidFill>
                  <a:srgbClr val="004487"/>
                </a:solidFill>
                <a:latin typeface="Segoe UI" panose="020B0502040204020203" pitchFamily="34" charset="0"/>
                <a:cs typeface="Segoe UI" panose="020B0502040204020203" pitchFamily="34" charset="0"/>
              </a:rPr>
              <a:t>74 minutes of downtime</a:t>
            </a:r>
            <a:r>
              <a:rPr lang="en-US" sz="1200" dirty="0">
                <a:latin typeface="Segoe UI" panose="020B0502040204020203" pitchFamily="34" charset="0"/>
                <a:cs typeface="Segoe UI" panose="020B0502040204020203" pitchFamily="34" charset="0"/>
              </a:rPr>
              <a:t> were recorded under the “Others” category, indicating </a:t>
            </a:r>
            <a:r>
              <a:rPr lang="en-US" sz="1200" b="1" dirty="0">
                <a:solidFill>
                  <a:srgbClr val="004487"/>
                </a:solidFill>
                <a:latin typeface="Segoe UI" panose="020B0502040204020203" pitchFamily="34" charset="0"/>
                <a:cs typeface="Segoe UI" panose="020B0502040204020203" pitchFamily="34" charset="0"/>
              </a:rPr>
              <a:t>unclassified or untracked issues that may require further investigation.</a:t>
            </a:r>
          </a:p>
        </p:txBody>
      </p:sp>
      <p:cxnSp>
        <p:nvCxnSpPr>
          <p:cNvPr id="95" name="Straight Connector 94">
            <a:extLst>
              <a:ext uri="{FF2B5EF4-FFF2-40B4-BE49-F238E27FC236}">
                <a16:creationId xmlns:a16="http://schemas.microsoft.com/office/drawing/2014/main" id="{2F200B07-FC71-F13C-E876-2AE82105640C}"/>
              </a:ext>
            </a:extLst>
          </p:cNvPr>
          <p:cNvCxnSpPr>
            <a:cxnSpLocks/>
          </p:cNvCxnSpPr>
          <p:nvPr/>
        </p:nvCxnSpPr>
        <p:spPr>
          <a:xfrm>
            <a:off x="298101" y="661842"/>
            <a:ext cx="109905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13431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7D02A9-E78F-BA97-303C-3303ECFE7144}"/>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9A9AA30A-BB74-8EA8-8059-14137FA4893E}"/>
              </a:ext>
            </a:extLst>
          </p:cNvPr>
          <p:cNvSpPr txBox="1"/>
          <p:nvPr/>
        </p:nvSpPr>
        <p:spPr>
          <a:xfrm>
            <a:off x="266701" y="261732"/>
            <a:ext cx="2886072" cy="400110"/>
          </a:xfrm>
          <a:prstGeom prst="rect">
            <a:avLst/>
          </a:prstGeom>
          <a:noFill/>
        </p:spPr>
        <p:txBody>
          <a:bodyPr wrap="square" rtlCol="0">
            <a:spAutoFit/>
          </a:bodyPr>
          <a:lstStyle/>
          <a:p>
            <a:r>
              <a:rPr lang="en-US" sz="2000" spc="300" dirty="0">
                <a:solidFill>
                  <a:srgbClr val="004487"/>
                </a:solidFill>
                <a:latin typeface="Montserrat Medium" pitchFamily="2" charset="0"/>
              </a:rPr>
              <a:t>DATA ANALYSIS</a:t>
            </a:r>
            <a:endParaRPr lang="en-PH" sz="2000" spc="300" dirty="0">
              <a:solidFill>
                <a:srgbClr val="004487"/>
              </a:solidFill>
              <a:latin typeface="Montserrat Medium" pitchFamily="2" charset="0"/>
            </a:endParaRPr>
          </a:p>
        </p:txBody>
      </p:sp>
      <p:sp>
        <p:nvSpPr>
          <p:cNvPr id="84" name="TextBox 83">
            <a:extLst>
              <a:ext uri="{FF2B5EF4-FFF2-40B4-BE49-F238E27FC236}">
                <a16:creationId xmlns:a16="http://schemas.microsoft.com/office/drawing/2014/main" id="{C0C9A50A-B399-96CB-FD0B-544D902C4020}"/>
              </a:ext>
            </a:extLst>
          </p:cNvPr>
          <p:cNvSpPr txBox="1"/>
          <p:nvPr/>
        </p:nvSpPr>
        <p:spPr>
          <a:xfrm>
            <a:off x="619126" y="5284020"/>
            <a:ext cx="10582273" cy="1384995"/>
          </a:xfrm>
          <a:prstGeom prst="rect">
            <a:avLst/>
          </a:prstGeom>
          <a:noFill/>
        </p:spPr>
        <p:txBody>
          <a:bodyPr wrap="square" rtlCol="0">
            <a:spAutoFit/>
          </a:bodyPr>
          <a:lstStyle/>
          <a:p>
            <a:pPr algn="just"/>
            <a:r>
              <a:rPr lang="en-US" sz="1200" dirty="0">
                <a:latin typeface="Segoe UI" panose="020B0502040204020203" pitchFamily="34" charset="0"/>
                <a:cs typeface="Segoe UI" panose="020B0502040204020203" pitchFamily="34" charset="0"/>
              </a:rPr>
              <a:t>While </a:t>
            </a:r>
            <a:r>
              <a:rPr lang="en-US" sz="1200" b="1" dirty="0">
                <a:solidFill>
                  <a:srgbClr val="004487"/>
                </a:solidFill>
                <a:latin typeface="Segoe UI" panose="020B0502040204020203" pitchFamily="34" charset="0"/>
                <a:cs typeface="Segoe UI" panose="020B0502040204020203" pitchFamily="34" charset="0"/>
              </a:rPr>
              <a:t>product type is not a direct cause of downtimes</a:t>
            </a:r>
            <a:r>
              <a:rPr lang="en-US" sz="1200" dirty="0">
                <a:latin typeface="Segoe UI" panose="020B0502040204020203" pitchFamily="34" charset="0"/>
                <a:cs typeface="Segoe UI" panose="020B0502040204020203" pitchFamily="34" charset="0"/>
              </a:rPr>
              <a:t>, it indirectly reflects </a:t>
            </a:r>
            <a:r>
              <a:rPr lang="en-US" sz="1200" b="1" dirty="0">
                <a:solidFill>
                  <a:srgbClr val="004487"/>
                </a:solidFill>
                <a:latin typeface="Segoe UI" panose="020B0502040204020203" pitchFamily="34" charset="0"/>
                <a:cs typeface="Segoe UI" panose="020B0502040204020203" pitchFamily="34" charset="0"/>
              </a:rPr>
              <a:t>inefficiencies or disruptions within the supply chain</a:t>
            </a:r>
            <a:r>
              <a:rPr lang="en-US" sz="1200" dirty="0">
                <a:latin typeface="Segoe UI" panose="020B0502040204020203" pitchFamily="34" charset="0"/>
                <a:cs typeface="Segoe UI" panose="020B0502040204020203" pitchFamily="34" charset="0"/>
              </a:rPr>
              <a:t>. The leading contributor to downtime—</a:t>
            </a:r>
            <a:r>
              <a:rPr lang="en-US" sz="1200" b="1" dirty="0">
                <a:solidFill>
                  <a:srgbClr val="004487"/>
                </a:solidFill>
                <a:latin typeface="Segoe UI" panose="020B0502040204020203" pitchFamily="34" charset="0"/>
                <a:cs typeface="Segoe UI" panose="020B0502040204020203" pitchFamily="34" charset="0"/>
              </a:rPr>
              <a:t>Machine Adjustments</a:t>
            </a:r>
            <a:r>
              <a:rPr lang="en-US" sz="1200" dirty="0">
                <a:latin typeface="Segoe UI" panose="020B0502040204020203" pitchFamily="34" charset="0"/>
                <a:cs typeface="Segoe UI" panose="020B0502040204020203" pitchFamily="34" charset="0"/>
              </a:rPr>
              <a:t>—is often a </a:t>
            </a:r>
            <a:r>
              <a:rPr lang="en-US" sz="1200" b="1" dirty="0">
                <a:solidFill>
                  <a:srgbClr val="004487"/>
                </a:solidFill>
                <a:latin typeface="Segoe UI" panose="020B0502040204020203" pitchFamily="34" charset="0"/>
                <a:cs typeface="Segoe UI" panose="020B0502040204020203" pitchFamily="34" charset="0"/>
              </a:rPr>
              <a:t>consequence of recurring machine failures</a:t>
            </a:r>
            <a:r>
              <a:rPr lang="en-US" sz="1200" dirty="0">
                <a:latin typeface="Segoe UI" panose="020B0502040204020203" pitchFamily="34" charset="0"/>
                <a:cs typeface="Segoe UI" panose="020B0502040204020203" pitchFamily="34" charset="0"/>
              </a:rPr>
              <a:t>, reinforcing the need to prioritize </a:t>
            </a:r>
            <a:r>
              <a:rPr lang="en-US" sz="1200" b="1" dirty="0">
                <a:solidFill>
                  <a:srgbClr val="004487"/>
                </a:solidFill>
                <a:latin typeface="Segoe UI" panose="020B0502040204020203" pitchFamily="34" charset="0"/>
                <a:cs typeface="Segoe UI" panose="020B0502040204020203" pitchFamily="34" charset="0"/>
              </a:rPr>
              <a:t>equipment reliability and maintenance strategies</a:t>
            </a:r>
            <a:r>
              <a:rPr lang="en-US" sz="1200" dirty="0">
                <a:solidFill>
                  <a:srgbClr val="004487"/>
                </a:solidFill>
                <a:latin typeface="Segoe UI" panose="020B0502040204020203" pitchFamily="34" charset="0"/>
                <a:cs typeface="Segoe UI" panose="020B0502040204020203" pitchFamily="34" charset="0"/>
              </a:rPr>
              <a:t>.</a:t>
            </a:r>
          </a:p>
          <a:p>
            <a:pPr algn="just"/>
            <a:endParaRPr lang="en-US" sz="1200" dirty="0">
              <a:latin typeface="Segoe UI" panose="020B0502040204020203" pitchFamily="34" charset="0"/>
              <a:cs typeface="Segoe UI" panose="020B0502040204020203" pitchFamily="34" charset="0"/>
            </a:endParaRPr>
          </a:p>
          <a:p>
            <a:pPr algn="just"/>
            <a:r>
              <a:rPr lang="en-US" sz="1200" dirty="0">
                <a:latin typeface="Segoe UI" panose="020B0502040204020203" pitchFamily="34" charset="0"/>
                <a:cs typeface="Segoe UI" panose="020B0502040204020203" pitchFamily="34" charset="0"/>
              </a:rPr>
              <a:t>Moreover, </a:t>
            </a:r>
            <a:r>
              <a:rPr lang="en-US" sz="1200" b="1" dirty="0">
                <a:solidFill>
                  <a:srgbClr val="004487"/>
                </a:solidFill>
                <a:latin typeface="Segoe UI" panose="020B0502040204020203" pitchFamily="34" charset="0"/>
                <a:cs typeface="Segoe UI" panose="020B0502040204020203" pitchFamily="34" charset="0"/>
              </a:rPr>
              <a:t>Batch Changes</a:t>
            </a:r>
            <a:r>
              <a:rPr lang="en-US" sz="1200" dirty="0">
                <a:latin typeface="Segoe UI" panose="020B0502040204020203" pitchFamily="34" charset="0"/>
                <a:cs typeface="Segoe UI" panose="020B0502040204020203" pitchFamily="34" charset="0"/>
              </a:rPr>
              <a:t>, which rank as the second highest contributor to total downtime, frequently occur </a:t>
            </a:r>
            <a:r>
              <a:rPr lang="en-US" sz="1200" b="1" dirty="0">
                <a:solidFill>
                  <a:srgbClr val="004487"/>
                </a:solidFill>
                <a:latin typeface="Segoe UI" panose="020B0502040204020203" pitchFamily="34" charset="0"/>
                <a:cs typeface="Segoe UI" panose="020B0502040204020203" pitchFamily="34" charset="0"/>
              </a:rPr>
              <a:t>in conjunction with inventory shortages and machine failures</a:t>
            </a:r>
            <a:r>
              <a:rPr lang="en-US" sz="1200" dirty="0">
                <a:latin typeface="Segoe UI" panose="020B0502040204020203" pitchFamily="34" charset="0"/>
                <a:cs typeface="Segoe UI" panose="020B0502040204020203" pitchFamily="34" charset="0"/>
              </a:rPr>
              <a:t>, suggesting that these issues are interrelated. This further emphasizes that the </a:t>
            </a:r>
            <a:r>
              <a:rPr lang="en-US" sz="1200" b="1" dirty="0">
                <a:solidFill>
                  <a:srgbClr val="004487"/>
                </a:solidFill>
                <a:latin typeface="Segoe UI" panose="020B0502040204020203" pitchFamily="34" charset="0"/>
                <a:cs typeface="Segoe UI" panose="020B0502040204020203" pitchFamily="34" charset="0"/>
              </a:rPr>
              <a:t>two most critical areas requiring immediate attention are machine failures and supply chain disruptions</a:t>
            </a:r>
            <a:r>
              <a:rPr lang="en-US" sz="1200" dirty="0">
                <a:latin typeface="Segoe UI" panose="020B0502040204020203" pitchFamily="34" charset="0"/>
                <a:cs typeface="Segoe UI" panose="020B0502040204020203" pitchFamily="34" charset="0"/>
              </a:rPr>
              <a:t>, as they trigger a cascading effect on multiple downtime categories.</a:t>
            </a:r>
          </a:p>
        </p:txBody>
      </p:sp>
      <p:sp>
        <p:nvSpPr>
          <p:cNvPr id="94" name="TextBox 93">
            <a:extLst>
              <a:ext uri="{FF2B5EF4-FFF2-40B4-BE49-F238E27FC236}">
                <a16:creationId xmlns:a16="http://schemas.microsoft.com/office/drawing/2014/main" id="{6379B0CD-E871-FA29-9659-FB50F0ED0B31}"/>
              </a:ext>
            </a:extLst>
          </p:cNvPr>
          <p:cNvSpPr txBox="1"/>
          <p:nvPr/>
        </p:nvSpPr>
        <p:spPr>
          <a:xfrm>
            <a:off x="619126" y="776524"/>
            <a:ext cx="10582274" cy="1569660"/>
          </a:xfrm>
          <a:prstGeom prst="rect">
            <a:avLst/>
          </a:prstGeom>
          <a:noFill/>
        </p:spPr>
        <p:txBody>
          <a:bodyPr wrap="square">
            <a:spAutoFit/>
          </a:bodyPr>
          <a:lstStyle/>
          <a:p>
            <a:pPr algn="just"/>
            <a:r>
              <a:rPr lang="en-US" sz="1200" dirty="0">
                <a:latin typeface="Segoe UI" panose="020B0502040204020203" pitchFamily="34" charset="0"/>
                <a:cs typeface="Segoe UI" panose="020B0502040204020203" pitchFamily="34" charset="0"/>
              </a:rPr>
              <a:t>The </a:t>
            </a:r>
            <a:r>
              <a:rPr lang="en-US" sz="1200" b="1" dirty="0">
                <a:solidFill>
                  <a:srgbClr val="004487"/>
                </a:solidFill>
                <a:latin typeface="Segoe UI" panose="020B0502040204020203" pitchFamily="34" charset="0"/>
                <a:cs typeface="Segoe UI" panose="020B0502040204020203" pitchFamily="34" charset="0"/>
              </a:rPr>
              <a:t>primary contributors to total downtime</a:t>
            </a:r>
            <a:r>
              <a:rPr lang="en-US" sz="1200" dirty="0">
                <a:solidFill>
                  <a:srgbClr val="004487"/>
                </a:solidFill>
                <a:latin typeface="Segoe UI" panose="020B0502040204020203" pitchFamily="34" charset="0"/>
                <a:cs typeface="Segoe UI" panose="020B0502040204020203" pitchFamily="34" charset="0"/>
              </a:rPr>
              <a:t> </a:t>
            </a:r>
            <a:r>
              <a:rPr lang="en-US" sz="1200" dirty="0">
                <a:latin typeface="Segoe UI" panose="020B0502040204020203" pitchFamily="34" charset="0"/>
                <a:cs typeface="Segoe UI" panose="020B0502040204020203" pitchFamily="34" charset="0"/>
              </a:rPr>
              <a:t>are </a:t>
            </a:r>
            <a:r>
              <a:rPr lang="en-US" sz="1200" b="1" dirty="0">
                <a:solidFill>
                  <a:srgbClr val="004487"/>
                </a:solidFill>
                <a:latin typeface="Segoe UI" panose="020B0502040204020203" pitchFamily="34" charset="0"/>
                <a:cs typeface="Segoe UI" panose="020B0502040204020203" pitchFamily="34" charset="0"/>
              </a:rPr>
              <a:t>Machine Adjustments, Batch Changes, Machine Failures,</a:t>
            </a:r>
            <a:r>
              <a:rPr lang="en-US" sz="1200" dirty="0">
                <a:solidFill>
                  <a:srgbClr val="004487"/>
                </a:solidFill>
                <a:latin typeface="Segoe UI" panose="020B0502040204020203" pitchFamily="34" charset="0"/>
                <a:cs typeface="Segoe UI" panose="020B0502040204020203" pitchFamily="34" charset="0"/>
              </a:rPr>
              <a:t> </a:t>
            </a:r>
            <a:r>
              <a:rPr lang="en-US" sz="1200" dirty="0">
                <a:latin typeface="Segoe UI" panose="020B0502040204020203" pitchFamily="34" charset="0"/>
                <a:cs typeface="Segoe UI" panose="020B0502040204020203" pitchFamily="34" charset="0"/>
              </a:rPr>
              <a:t>and </a:t>
            </a:r>
            <a:r>
              <a:rPr lang="en-US" sz="1200" b="1" dirty="0">
                <a:solidFill>
                  <a:srgbClr val="004487"/>
                </a:solidFill>
                <a:latin typeface="Segoe UI" panose="020B0502040204020203" pitchFamily="34" charset="0"/>
                <a:cs typeface="Segoe UI" panose="020B0502040204020203" pitchFamily="34" charset="0"/>
              </a:rPr>
              <a:t>Inventory Shortages</a:t>
            </a:r>
            <a:r>
              <a:rPr lang="en-US" sz="1200" dirty="0">
                <a:solidFill>
                  <a:srgbClr val="004487"/>
                </a:solidFill>
                <a:latin typeface="Segoe UI" panose="020B0502040204020203" pitchFamily="34" charset="0"/>
                <a:cs typeface="Segoe UI" panose="020B0502040204020203" pitchFamily="34" charset="0"/>
              </a:rPr>
              <a:t>. </a:t>
            </a:r>
            <a:r>
              <a:rPr lang="en-US" sz="1200" dirty="0">
                <a:latin typeface="Segoe UI" panose="020B0502040204020203" pitchFamily="34" charset="0"/>
                <a:cs typeface="Segoe UI" panose="020B0502040204020203" pitchFamily="34" charset="0"/>
              </a:rPr>
              <a:t>Notably, two of these—</a:t>
            </a:r>
            <a:r>
              <a:rPr lang="en-US" sz="1200" b="1" dirty="0">
                <a:solidFill>
                  <a:srgbClr val="004487"/>
                </a:solidFill>
                <a:latin typeface="Segoe UI" panose="020B0502040204020203" pitchFamily="34" charset="0"/>
                <a:cs typeface="Segoe UI" panose="020B0502040204020203" pitchFamily="34" charset="0"/>
              </a:rPr>
              <a:t>Machine Adjustments</a:t>
            </a:r>
            <a:r>
              <a:rPr lang="en-US" sz="1200" dirty="0">
                <a:solidFill>
                  <a:srgbClr val="004487"/>
                </a:solidFill>
                <a:latin typeface="Segoe UI" panose="020B0502040204020203" pitchFamily="34" charset="0"/>
                <a:cs typeface="Segoe UI" panose="020B0502040204020203" pitchFamily="34" charset="0"/>
              </a:rPr>
              <a:t> </a:t>
            </a:r>
            <a:r>
              <a:rPr lang="en-US" sz="1200" dirty="0">
                <a:latin typeface="Segoe UI" panose="020B0502040204020203" pitchFamily="34" charset="0"/>
                <a:cs typeface="Segoe UI" panose="020B0502040204020203" pitchFamily="34" charset="0"/>
              </a:rPr>
              <a:t>and </a:t>
            </a:r>
            <a:r>
              <a:rPr lang="en-US" sz="1200" b="1" dirty="0">
                <a:solidFill>
                  <a:srgbClr val="004487"/>
                </a:solidFill>
                <a:latin typeface="Segoe UI" panose="020B0502040204020203" pitchFamily="34" charset="0"/>
                <a:cs typeface="Segoe UI" panose="020B0502040204020203" pitchFamily="34" charset="0"/>
              </a:rPr>
              <a:t>Batch Changes</a:t>
            </a:r>
            <a:r>
              <a:rPr lang="en-US" sz="1200" dirty="0">
                <a:latin typeface="Segoe UI" panose="020B0502040204020203" pitchFamily="34" charset="0"/>
                <a:cs typeface="Segoe UI" panose="020B0502040204020203" pitchFamily="34" charset="0"/>
              </a:rPr>
              <a:t>—are currently categorized under </a:t>
            </a:r>
            <a:r>
              <a:rPr lang="en-US" sz="1200" b="1" dirty="0">
                <a:solidFill>
                  <a:srgbClr val="004487"/>
                </a:solidFill>
                <a:latin typeface="Segoe UI" panose="020B0502040204020203" pitchFamily="34" charset="0"/>
                <a:cs typeface="Segoe UI" panose="020B0502040204020203" pitchFamily="34" charset="0"/>
              </a:rPr>
              <a:t>Operator Error</a:t>
            </a:r>
            <a:r>
              <a:rPr lang="en-US" sz="1200" dirty="0">
                <a:latin typeface="Segoe UI" panose="020B0502040204020203" pitchFamily="34" charset="0"/>
                <a:cs typeface="Segoe UI" panose="020B0502040204020203" pitchFamily="34" charset="0"/>
              </a:rPr>
              <a:t>, despite being </a:t>
            </a:r>
            <a:r>
              <a:rPr lang="en-US" sz="1200" b="1" dirty="0">
                <a:solidFill>
                  <a:srgbClr val="004487"/>
                </a:solidFill>
                <a:latin typeface="Segoe UI" panose="020B0502040204020203" pitchFamily="34" charset="0"/>
                <a:cs typeface="Segoe UI" panose="020B0502040204020203" pitchFamily="34" charset="0"/>
              </a:rPr>
              <a:t>planned downtimes</a:t>
            </a:r>
            <a:r>
              <a:rPr lang="en-US" sz="1200" dirty="0">
                <a:solidFill>
                  <a:srgbClr val="004487"/>
                </a:solidFill>
                <a:latin typeface="Segoe UI" panose="020B0502040204020203" pitchFamily="34" charset="0"/>
                <a:cs typeface="Segoe UI" panose="020B0502040204020203" pitchFamily="34" charset="0"/>
              </a:rPr>
              <a:t> </a:t>
            </a:r>
            <a:r>
              <a:rPr lang="en-US" sz="1200" dirty="0">
                <a:latin typeface="Segoe UI" panose="020B0502040204020203" pitchFamily="34" charset="0"/>
                <a:cs typeface="Segoe UI" panose="020B0502040204020203" pitchFamily="34" charset="0"/>
              </a:rPr>
              <a:t>related to routine maintenance and operator shift transitions. This classification </a:t>
            </a:r>
            <a:r>
              <a:rPr lang="en-US" sz="1200" b="1" dirty="0">
                <a:solidFill>
                  <a:srgbClr val="004487"/>
                </a:solidFill>
                <a:latin typeface="Segoe UI" panose="020B0502040204020203" pitchFamily="34" charset="0"/>
                <a:cs typeface="Segoe UI" panose="020B0502040204020203" pitchFamily="34" charset="0"/>
              </a:rPr>
              <a:t>unfairly skews operator performance metrics</a:t>
            </a:r>
            <a:r>
              <a:rPr lang="en-US" sz="1200" dirty="0">
                <a:solidFill>
                  <a:srgbClr val="004487"/>
                </a:solidFill>
                <a:latin typeface="Segoe UI" panose="020B0502040204020203" pitchFamily="34" charset="0"/>
                <a:cs typeface="Segoe UI" panose="020B0502040204020203" pitchFamily="34" charset="0"/>
              </a:rPr>
              <a:t> </a:t>
            </a:r>
            <a:r>
              <a:rPr lang="en-US" sz="1200" dirty="0">
                <a:latin typeface="Segoe UI" panose="020B0502040204020203" pitchFamily="34" charset="0"/>
                <a:cs typeface="Segoe UI" panose="020B0502040204020203" pitchFamily="34" charset="0"/>
              </a:rPr>
              <a:t>and should be </a:t>
            </a:r>
            <a:r>
              <a:rPr lang="en-US" sz="1200" b="1" dirty="0">
                <a:solidFill>
                  <a:srgbClr val="004487"/>
                </a:solidFill>
                <a:latin typeface="Segoe UI" panose="020B0502040204020203" pitchFamily="34" charset="0"/>
                <a:cs typeface="Segoe UI" panose="020B0502040204020203" pitchFamily="34" charset="0"/>
              </a:rPr>
              <a:t>re-evaluated</a:t>
            </a:r>
            <a:r>
              <a:rPr lang="en-US" sz="1200" dirty="0">
                <a:latin typeface="Segoe UI" panose="020B0502040204020203" pitchFamily="34" charset="0"/>
                <a:cs typeface="Segoe UI" panose="020B0502040204020203" pitchFamily="34" charset="0"/>
              </a:rPr>
              <a:t>, as it may inaccurately reflect on operator efficiency.</a:t>
            </a:r>
          </a:p>
          <a:p>
            <a:pPr algn="just"/>
            <a:endParaRPr lang="en-US" sz="1200" dirty="0">
              <a:latin typeface="Segoe UI" panose="020B0502040204020203" pitchFamily="34" charset="0"/>
              <a:cs typeface="Segoe UI" panose="020B0502040204020203" pitchFamily="34" charset="0"/>
            </a:endParaRPr>
          </a:p>
          <a:p>
            <a:pPr algn="just"/>
            <a:r>
              <a:rPr lang="en-US" sz="1200" dirty="0">
                <a:latin typeface="Segoe UI" panose="020B0502040204020203" pitchFamily="34" charset="0"/>
                <a:cs typeface="Segoe UI" panose="020B0502040204020203" pitchFamily="34" charset="0"/>
              </a:rPr>
              <a:t>Additionally, </a:t>
            </a:r>
            <a:r>
              <a:rPr lang="en-US" sz="1200" b="1" dirty="0">
                <a:solidFill>
                  <a:srgbClr val="004487"/>
                </a:solidFill>
                <a:latin typeface="Segoe UI" panose="020B0502040204020203" pitchFamily="34" charset="0"/>
                <a:cs typeface="Segoe UI" panose="020B0502040204020203" pitchFamily="34" charset="0"/>
              </a:rPr>
              <a:t>Labeling Errors</a:t>
            </a:r>
            <a:r>
              <a:rPr lang="en-US" sz="1200" dirty="0">
                <a:solidFill>
                  <a:srgbClr val="004487"/>
                </a:solidFill>
                <a:latin typeface="Segoe UI" panose="020B0502040204020203" pitchFamily="34" charset="0"/>
                <a:cs typeface="Segoe UI" panose="020B0502040204020203" pitchFamily="34" charset="0"/>
              </a:rPr>
              <a:t> </a:t>
            </a:r>
            <a:r>
              <a:rPr lang="en-US" sz="1200" dirty="0">
                <a:latin typeface="Segoe UI" panose="020B0502040204020203" pitchFamily="34" charset="0"/>
                <a:cs typeface="Segoe UI" panose="020B0502040204020203" pitchFamily="34" charset="0"/>
              </a:rPr>
              <a:t>should be classified as </a:t>
            </a:r>
            <a:r>
              <a:rPr lang="en-US" sz="1200" b="1" dirty="0">
                <a:solidFill>
                  <a:srgbClr val="004487"/>
                </a:solidFill>
                <a:latin typeface="Segoe UI" panose="020B0502040204020203" pitchFamily="34" charset="0"/>
                <a:cs typeface="Segoe UI" panose="020B0502040204020203" pitchFamily="34" charset="0"/>
              </a:rPr>
              <a:t>Operator Error</a:t>
            </a:r>
            <a:r>
              <a:rPr lang="en-US" sz="1200" dirty="0">
                <a:latin typeface="Segoe UI" panose="020B0502040204020203" pitchFamily="34" charset="0"/>
                <a:cs typeface="Segoe UI" panose="020B0502040204020203" pitchFamily="34" charset="0"/>
              </a:rPr>
              <a:t>, given that they directly result from </a:t>
            </a:r>
            <a:r>
              <a:rPr lang="en-US" sz="1200" b="1" dirty="0">
                <a:solidFill>
                  <a:srgbClr val="004487"/>
                </a:solidFill>
                <a:latin typeface="Segoe UI" panose="020B0502040204020203" pitchFamily="34" charset="0"/>
                <a:cs typeface="Segoe UI" panose="020B0502040204020203" pitchFamily="34" charset="0"/>
              </a:rPr>
              <a:t>improper label switching</a:t>
            </a:r>
            <a:r>
              <a:rPr lang="en-US" sz="1200" dirty="0">
                <a:latin typeface="Segoe UI" panose="020B0502040204020203" pitchFamily="34" charset="0"/>
                <a:cs typeface="Segoe UI" panose="020B0502040204020203" pitchFamily="34" charset="0"/>
              </a:rPr>
              <a:t>, a task within the operator's responsibility. Clear categorization will ensure more accurate performance assessments and help target the appropriate areas for process improvement.</a:t>
            </a:r>
          </a:p>
        </p:txBody>
      </p:sp>
      <p:grpSp>
        <p:nvGrpSpPr>
          <p:cNvPr id="71" name="Group 70">
            <a:extLst>
              <a:ext uri="{FF2B5EF4-FFF2-40B4-BE49-F238E27FC236}">
                <a16:creationId xmlns:a16="http://schemas.microsoft.com/office/drawing/2014/main" id="{0369DDF5-A3A7-AA28-3614-C2BBA6F93B25}"/>
              </a:ext>
            </a:extLst>
          </p:cNvPr>
          <p:cNvGrpSpPr/>
          <p:nvPr/>
        </p:nvGrpSpPr>
        <p:grpSpPr>
          <a:xfrm>
            <a:off x="319846" y="646688"/>
            <a:ext cx="11605453" cy="4587364"/>
            <a:chOff x="-316852" y="352346"/>
            <a:chExt cx="11605453" cy="4587364"/>
          </a:xfrm>
        </p:grpSpPr>
        <p:grpSp>
          <p:nvGrpSpPr>
            <p:cNvPr id="90" name="Group 89">
              <a:extLst>
                <a:ext uri="{FF2B5EF4-FFF2-40B4-BE49-F238E27FC236}">
                  <a16:creationId xmlns:a16="http://schemas.microsoft.com/office/drawing/2014/main" id="{0E7688F5-BC05-7485-A4F4-81CE6607C53F}"/>
                </a:ext>
              </a:extLst>
            </p:cNvPr>
            <p:cNvGrpSpPr/>
            <p:nvPr/>
          </p:nvGrpSpPr>
          <p:grpSpPr>
            <a:xfrm>
              <a:off x="8355621" y="4662711"/>
              <a:ext cx="1319123" cy="276999"/>
              <a:chOff x="8988246" y="3713366"/>
              <a:chExt cx="1319123" cy="276999"/>
            </a:xfrm>
          </p:grpSpPr>
          <p:sp>
            <p:nvSpPr>
              <p:cNvPr id="35" name="Rectangle 34">
                <a:extLst>
                  <a:ext uri="{FF2B5EF4-FFF2-40B4-BE49-F238E27FC236}">
                    <a16:creationId xmlns:a16="http://schemas.microsoft.com/office/drawing/2014/main" id="{400A7EBA-EF03-237B-C68F-D342BED669FD}"/>
                  </a:ext>
                </a:extLst>
              </p:cNvPr>
              <p:cNvSpPr/>
              <p:nvPr/>
            </p:nvSpPr>
            <p:spPr>
              <a:xfrm>
                <a:off x="8988246" y="3779865"/>
                <a:ext cx="144000" cy="144000"/>
              </a:xfrm>
              <a:prstGeom prst="rect">
                <a:avLst/>
              </a:prstGeom>
              <a:solidFill>
                <a:srgbClr val="004487"/>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solidFill>
                    <a:srgbClr val="004487"/>
                  </a:solidFill>
                </a:endParaRPr>
              </a:p>
            </p:txBody>
          </p:sp>
          <p:sp>
            <p:nvSpPr>
              <p:cNvPr id="36" name="TextBox 35">
                <a:extLst>
                  <a:ext uri="{FF2B5EF4-FFF2-40B4-BE49-F238E27FC236}">
                    <a16:creationId xmlns:a16="http://schemas.microsoft.com/office/drawing/2014/main" id="{D7EEF3FF-C90C-5C70-0663-B323FCF2A7F8}"/>
                  </a:ext>
                </a:extLst>
              </p:cNvPr>
              <p:cNvSpPr txBox="1"/>
              <p:nvPr/>
            </p:nvSpPr>
            <p:spPr>
              <a:xfrm>
                <a:off x="9117610" y="3713366"/>
                <a:ext cx="1189759" cy="276999"/>
              </a:xfrm>
              <a:prstGeom prst="rect">
                <a:avLst/>
              </a:prstGeom>
              <a:noFill/>
            </p:spPr>
            <p:txBody>
              <a:bodyPr wrap="square" rtlCol="0">
                <a:spAutoFit/>
              </a:bodyPr>
              <a:lstStyle/>
              <a:p>
                <a:r>
                  <a:rPr lang="en-US" sz="1200" dirty="0">
                    <a:solidFill>
                      <a:srgbClr val="004487"/>
                    </a:solidFill>
                    <a:latin typeface="Montserrat SemiBold" pitchFamily="2" charset="0"/>
                  </a:rPr>
                  <a:t>Planned</a:t>
                </a:r>
                <a:endParaRPr lang="en-PH" sz="1200" dirty="0">
                  <a:solidFill>
                    <a:srgbClr val="004487"/>
                  </a:solidFill>
                  <a:latin typeface="Montserrat SemiBold" pitchFamily="2" charset="0"/>
                </a:endParaRPr>
              </a:p>
            </p:txBody>
          </p:sp>
        </p:grpSp>
        <p:grpSp>
          <p:nvGrpSpPr>
            <p:cNvPr id="89" name="Group 88">
              <a:extLst>
                <a:ext uri="{FF2B5EF4-FFF2-40B4-BE49-F238E27FC236}">
                  <a16:creationId xmlns:a16="http://schemas.microsoft.com/office/drawing/2014/main" id="{883B8B53-7C06-CE9A-C6FB-BF281BA91903}"/>
                </a:ext>
              </a:extLst>
            </p:cNvPr>
            <p:cNvGrpSpPr/>
            <p:nvPr/>
          </p:nvGrpSpPr>
          <p:grpSpPr>
            <a:xfrm>
              <a:off x="9386566" y="4662711"/>
              <a:ext cx="1902035" cy="276999"/>
              <a:chOff x="5067595" y="3838284"/>
              <a:chExt cx="1902035" cy="276999"/>
            </a:xfrm>
          </p:grpSpPr>
          <p:sp>
            <p:nvSpPr>
              <p:cNvPr id="37" name="Rectangle 36">
                <a:extLst>
                  <a:ext uri="{FF2B5EF4-FFF2-40B4-BE49-F238E27FC236}">
                    <a16:creationId xmlns:a16="http://schemas.microsoft.com/office/drawing/2014/main" id="{504F3762-414D-B867-C347-65ABD517E07B}"/>
                  </a:ext>
                </a:extLst>
              </p:cNvPr>
              <p:cNvSpPr/>
              <p:nvPr/>
            </p:nvSpPr>
            <p:spPr>
              <a:xfrm>
                <a:off x="5067595" y="3904783"/>
                <a:ext cx="144000" cy="144000"/>
              </a:xfrm>
              <a:prstGeom prst="rect">
                <a:avLst/>
              </a:prstGeom>
              <a:solidFill>
                <a:schemeClr val="bg2">
                  <a:lumMod val="90000"/>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dirty="0">
                  <a:solidFill>
                    <a:schemeClr val="bg2">
                      <a:lumMod val="50000"/>
                    </a:schemeClr>
                  </a:solidFill>
                </a:endParaRPr>
              </a:p>
            </p:txBody>
          </p:sp>
          <p:sp>
            <p:nvSpPr>
              <p:cNvPr id="38" name="TextBox 37">
                <a:extLst>
                  <a:ext uri="{FF2B5EF4-FFF2-40B4-BE49-F238E27FC236}">
                    <a16:creationId xmlns:a16="http://schemas.microsoft.com/office/drawing/2014/main" id="{82F88AE2-D6A3-4855-0BE1-EC2BA1636B26}"/>
                  </a:ext>
                </a:extLst>
              </p:cNvPr>
              <p:cNvSpPr txBox="1"/>
              <p:nvPr/>
            </p:nvSpPr>
            <p:spPr>
              <a:xfrm>
                <a:off x="5196959" y="3838284"/>
                <a:ext cx="1772671" cy="276999"/>
              </a:xfrm>
              <a:prstGeom prst="rect">
                <a:avLst/>
              </a:prstGeom>
              <a:noFill/>
            </p:spPr>
            <p:txBody>
              <a:bodyPr wrap="square" rtlCol="0">
                <a:spAutoFit/>
              </a:bodyPr>
              <a:lstStyle/>
              <a:p>
                <a:r>
                  <a:rPr lang="en-US" sz="1200" dirty="0">
                    <a:solidFill>
                      <a:schemeClr val="tx1">
                        <a:lumMod val="65000"/>
                        <a:lumOff val="35000"/>
                      </a:schemeClr>
                    </a:solidFill>
                    <a:latin typeface="Montserrat SemiBold" pitchFamily="2" charset="0"/>
                  </a:rPr>
                  <a:t>Unplanned</a:t>
                </a:r>
                <a:endParaRPr lang="en-PH" sz="1200" dirty="0">
                  <a:solidFill>
                    <a:schemeClr val="tx1">
                      <a:lumMod val="65000"/>
                      <a:lumOff val="35000"/>
                    </a:schemeClr>
                  </a:solidFill>
                  <a:latin typeface="Montserrat SemiBold" pitchFamily="2" charset="0"/>
                </a:endParaRPr>
              </a:p>
            </p:txBody>
          </p:sp>
        </p:grpSp>
        <p:sp>
          <p:nvSpPr>
            <p:cNvPr id="80" name="Rectangle 79">
              <a:extLst>
                <a:ext uri="{FF2B5EF4-FFF2-40B4-BE49-F238E27FC236}">
                  <a16:creationId xmlns:a16="http://schemas.microsoft.com/office/drawing/2014/main" id="{D3B7605D-807E-19B1-D43E-F6C03F53FECA}"/>
                </a:ext>
              </a:extLst>
            </p:cNvPr>
            <p:cNvSpPr/>
            <p:nvPr/>
          </p:nvSpPr>
          <p:spPr>
            <a:xfrm>
              <a:off x="2232550" y="2366448"/>
              <a:ext cx="2621501" cy="299420"/>
            </a:xfrm>
            <a:prstGeom prst="rect">
              <a:avLst/>
            </a:prstGeom>
            <a:gradFill>
              <a:gsLst>
                <a:gs pos="66000">
                  <a:srgbClr val="004487"/>
                </a:gs>
                <a:gs pos="0">
                  <a:schemeClr val="accent5"/>
                </a:gs>
              </a:gsLst>
              <a:lin ang="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cxnSp>
          <p:nvCxnSpPr>
            <p:cNvPr id="95" name="Straight Connector 94">
              <a:extLst>
                <a:ext uri="{FF2B5EF4-FFF2-40B4-BE49-F238E27FC236}">
                  <a16:creationId xmlns:a16="http://schemas.microsoft.com/office/drawing/2014/main" id="{E0A8CB76-3AC8-418E-06E3-7F539A1D0849}"/>
                </a:ext>
              </a:extLst>
            </p:cNvPr>
            <p:cNvCxnSpPr>
              <a:cxnSpLocks/>
            </p:cNvCxnSpPr>
            <p:nvPr/>
          </p:nvCxnSpPr>
          <p:spPr>
            <a:xfrm>
              <a:off x="-316852" y="352346"/>
              <a:ext cx="10990500" cy="0"/>
            </a:xfrm>
            <a:prstGeom prst="line">
              <a:avLst/>
            </a:prstGeom>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48A7103A-4C3D-2DEA-87DB-3D79480C82BF}"/>
                </a:ext>
              </a:extLst>
            </p:cNvPr>
            <p:cNvSpPr/>
            <p:nvPr/>
          </p:nvSpPr>
          <p:spPr>
            <a:xfrm>
              <a:off x="2232550" y="2738678"/>
              <a:ext cx="1653650" cy="312137"/>
            </a:xfrm>
            <a:prstGeom prst="rect">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solidFill>
                  <a:schemeClr val="bg2">
                    <a:lumMod val="75000"/>
                  </a:schemeClr>
                </a:solidFill>
              </a:endParaRPr>
            </a:p>
          </p:txBody>
        </p:sp>
        <p:sp>
          <p:nvSpPr>
            <p:cNvPr id="3" name="Rectangle 2">
              <a:extLst>
                <a:ext uri="{FF2B5EF4-FFF2-40B4-BE49-F238E27FC236}">
                  <a16:creationId xmlns:a16="http://schemas.microsoft.com/office/drawing/2014/main" id="{AD971999-6835-FB5C-88E0-192FEA248D7B}"/>
                </a:ext>
              </a:extLst>
            </p:cNvPr>
            <p:cNvSpPr/>
            <p:nvPr/>
          </p:nvSpPr>
          <p:spPr>
            <a:xfrm>
              <a:off x="2232550" y="3161198"/>
              <a:ext cx="3141748" cy="277000"/>
            </a:xfrm>
            <a:prstGeom prst="rect">
              <a:avLst/>
            </a:prstGeom>
            <a:gradFill>
              <a:gsLst>
                <a:gs pos="66000">
                  <a:srgbClr val="004487"/>
                </a:gs>
                <a:gs pos="0">
                  <a:schemeClr val="accent5"/>
                </a:gs>
              </a:gsLst>
              <a:lin ang="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 name="Rectangle 4">
              <a:extLst>
                <a:ext uri="{FF2B5EF4-FFF2-40B4-BE49-F238E27FC236}">
                  <a16:creationId xmlns:a16="http://schemas.microsoft.com/office/drawing/2014/main" id="{7B52EA16-92C3-DDA5-F9FF-FB75198AB2D4}"/>
                </a:ext>
              </a:extLst>
            </p:cNvPr>
            <p:cNvSpPr/>
            <p:nvPr/>
          </p:nvSpPr>
          <p:spPr>
            <a:xfrm>
              <a:off x="2232550" y="3511008"/>
              <a:ext cx="2444225" cy="296786"/>
            </a:xfrm>
            <a:prstGeom prst="rect">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solidFill>
                  <a:schemeClr val="bg2">
                    <a:lumMod val="75000"/>
                  </a:schemeClr>
                </a:solidFill>
              </a:endParaRPr>
            </a:p>
          </p:txBody>
        </p:sp>
        <p:sp>
          <p:nvSpPr>
            <p:cNvPr id="6" name="Rectangle 5">
              <a:extLst>
                <a:ext uri="{FF2B5EF4-FFF2-40B4-BE49-F238E27FC236}">
                  <a16:creationId xmlns:a16="http://schemas.microsoft.com/office/drawing/2014/main" id="{13C96858-9421-E60B-EE0C-499BD4C1CB36}"/>
                </a:ext>
              </a:extLst>
            </p:cNvPr>
            <p:cNvSpPr/>
            <p:nvPr/>
          </p:nvSpPr>
          <p:spPr>
            <a:xfrm>
              <a:off x="2232550" y="3907814"/>
              <a:ext cx="1519184" cy="296785"/>
            </a:xfrm>
            <a:prstGeom prst="rect">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solidFill>
                  <a:schemeClr val="bg2">
                    <a:lumMod val="75000"/>
                  </a:schemeClr>
                </a:solidFill>
              </a:endParaRPr>
            </a:p>
          </p:txBody>
        </p:sp>
        <p:sp>
          <p:nvSpPr>
            <p:cNvPr id="50" name="TextBox 49">
              <a:extLst>
                <a:ext uri="{FF2B5EF4-FFF2-40B4-BE49-F238E27FC236}">
                  <a16:creationId xmlns:a16="http://schemas.microsoft.com/office/drawing/2014/main" id="{C89B0914-BF05-0D50-320B-2440B52C97BD}"/>
                </a:ext>
              </a:extLst>
            </p:cNvPr>
            <p:cNvSpPr txBox="1"/>
            <p:nvPr/>
          </p:nvSpPr>
          <p:spPr>
            <a:xfrm>
              <a:off x="819151" y="2366449"/>
              <a:ext cx="1319160" cy="276999"/>
            </a:xfrm>
            <a:prstGeom prst="rect">
              <a:avLst/>
            </a:prstGeom>
            <a:noFill/>
          </p:spPr>
          <p:txBody>
            <a:bodyPr wrap="square" rtlCol="0">
              <a:spAutoFit/>
            </a:bodyPr>
            <a:lstStyle/>
            <a:p>
              <a:r>
                <a:rPr lang="en-US" sz="1200" dirty="0">
                  <a:solidFill>
                    <a:srgbClr val="004487"/>
                  </a:solidFill>
                  <a:latin typeface="Montserrat SemiBold" pitchFamily="2" charset="0"/>
                </a:rPr>
                <a:t>Batch Change</a:t>
              </a:r>
              <a:endParaRPr lang="en-PH" sz="1200" dirty="0">
                <a:solidFill>
                  <a:srgbClr val="004487"/>
                </a:solidFill>
                <a:latin typeface="Montserrat SemiBold" pitchFamily="2" charset="0"/>
              </a:endParaRPr>
            </a:p>
          </p:txBody>
        </p:sp>
        <p:sp>
          <p:nvSpPr>
            <p:cNvPr id="51" name="TextBox 50">
              <a:extLst>
                <a:ext uri="{FF2B5EF4-FFF2-40B4-BE49-F238E27FC236}">
                  <a16:creationId xmlns:a16="http://schemas.microsoft.com/office/drawing/2014/main" id="{59B99C7C-7CD6-E61F-6A2F-5CF05CB25A3A}"/>
                </a:ext>
              </a:extLst>
            </p:cNvPr>
            <p:cNvSpPr txBox="1"/>
            <p:nvPr/>
          </p:nvSpPr>
          <p:spPr>
            <a:xfrm>
              <a:off x="904875" y="2738680"/>
              <a:ext cx="1233436" cy="276999"/>
            </a:xfrm>
            <a:prstGeom prst="rect">
              <a:avLst/>
            </a:prstGeom>
            <a:noFill/>
          </p:spPr>
          <p:txBody>
            <a:bodyPr wrap="square" rtlCol="0">
              <a:spAutoFit/>
            </a:bodyPr>
            <a:lstStyle/>
            <a:p>
              <a:r>
                <a:rPr lang="en-US" sz="1200" dirty="0">
                  <a:solidFill>
                    <a:srgbClr val="004487"/>
                  </a:solidFill>
                  <a:latin typeface="Montserrat SemiBold" pitchFamily="2" charset="0"/>
                </a:rPr>
                <a:t>Product Spill</a:t>
              </a:r>
              <a:endParaRPr lang="en-PH" sz="1200" dirty="0">
                <a:solidFill>
                  <a:srgbClr val="004487"/>
                </a:solidFill>
                <a:latin typeface="Montserrat SemiBold" pitchFamily="2" charset="0"/>
              </a:endParaRPr>
            </a:p>
          </p:txBody>
        </p:sp>
        <p:sp>
          <p:nvSpPr>
            <p:cNvPr id="52" name="TextBox 51">
              <a:extLst>
                <a:ext uri="{FF2B5EF4-FFF2-40B4-BE49-F238E27FC236}">
                  <a16:creationId xmlns:a16="http://schemas.microsoft.com/office/drawing/2014/main" id="{9F747507-56E4-7914-ADD6-3D4BCA2D1A70}"/>
                </a:ext>
              </a:extLst>
            </p:cNvPr>
            <p:cNvSpPr txBox="1"/>
            <p:nvPr/>
          </p:nvSpPr>
          <p:spPr>
            <a:xfrm>
              <a:off x="190501" y="3143738"/>
              <a:ext cx="1947810" cy="276999"/>
            </a:xfrm>
            <a:prstGeom prst="rect">
              <a:avLst/>
            </a:prstGeom>
            <a:noFill/>
          </p:spPr>
          <p:txBody>
            <a:bodyPr wrap="square" rtlCol="0">
              <a:spAutoFit/>
            </a:bodyPr>
            <a:lstStyle/>
            <a:p>
              <a:r>
                <a:rPr lang="en-US" sz="1200" dirty="0">
                  <a:solidFill>
                    <a:srgbClr val="004487"/>
                  </a:solidFill>
                  <a:latin typeface="Montserrat SemiBold" pitchFamily="2" charset="0"/>
                </a:rPr>
                <a:t>Machine Adjustments</a:t>
              </a:r>
              <a:endParaRPr lang="en-PH" sz="1200" dirty="0">
                <a:solidFill>
                  <a:srgbClr val="004487"/>
                </a:solidFill>
                <a:latin typeface="Montserrat SemiBold" pitchFamily="2" charset="0"/>
              </a:endParaRPr>
            </a:p>
          </p:txBody>
        </p:sp>
        <p:sp>
          <p:nvSpPr>
            <p:cNvPr id="53" name="TextBox 52">
              <a:extLst>
                <a:ext uri="{FF2B5EF4-FFF2-40B4-BE49-F238E27FC236}">
                  <a16:creationId xmlns:a16="http://schemas.microsoft.com/office/drawing/2014/main" id="{1FFE1EA7-3E49-718D-16BB-95090A5D63C1}"/>
                </a:ext>
              </a:extLst>
            </p:cNvPr>
            <p:cNvSpPr txBox="1"/>
            <p:nvPr/>
          </p:nvSpPr>
          <p:spPr>
            <a:xfrm>
              <a:off x="457201" y="3511009"/>
              <a:ext cx="1681110" cy="276999"/>
            </a:xfrm>
            <a:prstGeom prst="rect">
              <a:avLst/>
            </a:prstGeom>
            <a:noFill/>
          </p:spPr>
          <p:txBody>
            <a:bodyPr wrap="square" rtlCol="0">
              <a:spAutoFit/>
            </a:bodyPr>
            <a:lstStyle/>
            <a:p>
              <a:r>
                <a:rPr lang="en-US" sz="1200" dirty="0">
                  <a:solidFill>
                    <a:srgbClr val="004487"/>
                  </a:solidFill>
                  <a:latin typeface="Montserrat SemiBold" pitchFamily="2" charset="0"/>
                </a:rPr>
                <a:t>Batch coding error</a:t>
              </a:r>
              <a:endParaRPr lang="en-PH" sz="1200" dirty="0">
                <a:solidFill>
                  <a:srgbClr val="004487"/>
                </a:solidFill>
                <a:latin typeface="Montserrat SemiBold" pitchFamily="2" charset="0"/>
              </a:endParaRPr>
            </a:p>
          </p:txBody>
        </p:sp>
        <p:sp>
          <p:nvSpPr>
            <p:cNvPr id="54" name="TextBox 53">
              <a:extLst>
                <a:ext uri="{FF2B5EF4-FFF2-40B4-BE49-F238E27FC236}">
                  <a16:creationId xmlns:a16="http://schemas.microsoft.com/office/drawing/2014/main" id="{AC8A6829-C99A-B482-E343-B8F2F3B4C42A}"/>
                </a:ext>
              </a:extLst>
            </p:cNvPr>
            <p:cNvSpPr txBox="1"/>
            <p:nvPr/>
          </p:nvSpPr>
          <p:spPr>
            <a:xfrm>
              <a:off x="619127" y="3907816"/>
              <a:ext cx="1519184" cy="276999"/>
            </a:xfrm>
            <a:prstGeom prst="rect">
              <a:avLst/>
            </a:prstGeom>
            <a:noFill/>
          </p:spPr>
          <p:txBody>
            <a:bodyPr wrap="square" rtlCol="0">
              <a:spAutoFit/>
            </a:bodyPr>
            <a:lstStyle/>
            <a:p>
              <a:r>
                <a:rPr lang="en-US" sz="1200" dirty="0">
                  <a:solidFill>
                    <a:srgbClr val="004487"/>
                  </a:solidFill>
                  <a:latin typeface="Montserrat SemiBold" pitchFamily="2" charset="0"/>
                </a:rPr>
                <a:t>Calibration Error</a:t>
              </a:r>
              <a:endParaRPr lang="en-PH" sz="1200" dirty="0">
                <a:solidFill>
                  <a:srgbClr val="004487"/>
                </a:solidFill>
                <a:latin typeface="Montserrat SemiBold" pitchFamily="2" charset="0"/>
              </a:endParaRPr>
            </a:p>
          </p:txBody>
        </p:sp>
        <p:sp>
          <p:nvSpPr>
            <p:cNvPr id="55" name="TextBox 54">
              <a:extLst>
                <a:ext uri="{FF2B5EF4-FFF2-40B4-BE49-F238E27FC236}">
                  <a16:creationId xmlns:a16="http://schemas.microsoft.com/office/drawing/2014/main" id="{847C9C8C-6680-61C3-80F2-52F24E0BECE2}"/>
                </a:ext>
              </a:extLst>
            </p:cNvPr>
            <p:cNvSpPr txBox="1"/>
            <p:nvPr/>
          </p:nvSpPr>
          <p:spPr>
            <a:xfrm>
              <a:off x="904876" y="4280048"/>
              <a:ext cx="1233435" cy="276999"/>
            </a:xfrm>
            <a:prstGeom prst="rect">
              <a:avLst/>
            </a:prstGeom>
            <a:noFill/>
          </p:spPr>
          <p:txBody>
            <a:bodyPr wrap="square" rtlCol="0">
              <a:spAutoFit/>
            </a:bodyPr>
            <a:lstStyle/>
            <a:p>
              <a:r>
                <a:rPr lang="en-US" sz="1200" dirty="0">
                  <a:solidFill>
                    <a:srgbClr val="004487"/>
                  </a:solidFill>
                  <a:latin typeface="Montserrat SemiBold" pitchFamily="2" charset="0"/>
                </a:rPr>
                <a:t>Label Switch</a:t>
              </a:r>
              <a:endParaRPr lang="en-PH" sz="1200" dirty="0">
                <a:solidFill>
                  <a:srgbClr val="004487"/>
                </a:solidFill>
                <a:latin typeface="Montserrat SemiBold" pitchFamily="2" charset="0"/>
              </a:endParaRPr>
            </a:p>
          </p:txBody>
        </p:sp>
        <p:sp>
          <p:nvSpPr>
            <p:cNvPr id="57" name="Rectangle 56">
              <a:extLst>
                <a:ext uri="{FF2B5EF4-FFF2-40B4-BE49-F238E27FC236}">
                  <a16:creationId xmlns:a16="http://schemas.microsoft.com/office/drawing/2014/main" id="{72C87FCF-C03A-050F-CBE7-86CB1958E341}"/>
                </a:ext>
              </a:extLst>
            </p:cNvPr>
            <p:cNvSpPr/>
            <p:nvPr/>
          </p:nvSpPr>
          <p:spPr>
            <a:xfrm>
              <a:off x="7337950" y="2735864"/>
              <a:ext cx="1233436" cy="273527"/>
            </a:xfrm>
            <a:prstGeom prst="rect">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8" name="Rectangle 57">
              <a:extLst>
                <a:ext uri="{FF2B5EF4-FFF2-40B4-BE49-F238E27FC236}">
                  <a16:creationId xmlns:a16="http://schemas.microsoft.com/office/drawing/2014/main" id="{95D0B422-35BD-1BB3-FDEA-BAA89A844E75}"/>
                </a:ext>
              </a:extLst>
            </p:cNvPr>
            <p:cNvSpPr/>
            <p:nvPr/>
          </p:nvSpPr>
          <p:spPr>
            <a:xfrm>
              <a:off x="7337950" y="3108753"/>
              <a:ext cx="2482325" cy="301576"/>
            </a:xfrm>
            <a:prstGeom prst="rect">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59" name="Rectangle 58">
              <a:extLst>
                <a:ext uri="{FF2B5EF4-FFF2-40B4-BE49-F238E27FC236}">
                  <a16:creationId xmlns:a16="http://schemas.microsoft.com/office/drawing/2014/main" id="{8A48C990-078C-C265-58A1-83A4E59734B3}"/>
                </a:ext>
              </a:extLst>
            </p:cNvPr>
            <p:cNvSpPr/>
            <p:nvPr/>
          </p:nvSpPr>
          <p:spPr>
            <a:xfrm>
              <a:off x="7337950" y="3506218"/>
              <a:ext cx="2621500" cy="301576"/>
            </a:xfrm>
            <a:prstGeom prst="rect">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0" name="Rectangle 59">
              <a:extLst>
                <a:ext uri="{FF2B5EF4-FFF2-40B4-BE49-F238E27FC236}">
                  <a16:creationId xmlns:a16="http://schemas.microsoft.com/office/drawing/2014/main" id="{38D6690B-D2E7-6376-9C9F-6EFA7BC03FBE}"/>
                </a:ext>
              </a:extLst>
            </p:cNvPr>
            <p:cNvSpPr/>
            <p:nvPr/>
          </p:nvSpPr>
          <p:spPr>
            <a:xfrm>
              <a:off x="7337950" y="3903682"/>
              <a:ext cx="777350" cy="304505"/>
            </a:xfrm>
            <a:prstGeom prst="rect">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1" name="Rectangle 60">
              <a:extLst>
                <a:ext uri="{FF2B5EF4-FFF2-40B4-BE49-F238E27FC236}">
                  <a16:creationId xmlns:a16="http://schemas.microsoft.com/office/drawing/2014/main" id="{536B8E86-5655-A83E-3DC7-61ADBC0D7582}"/>
                </a:ext>
              </a:extLst>
            </p:cNvPr>
            <p:cNvSpPr/>
            <p:nvPr/>
          </p:nvSpPr>
          <p:spPr>
            <a:xfrm>
              <a:off x="7337950" y="4276573"/>
              <a:ext cx="2336794" cy="304506"/>
            </a:xfrm>
            <a:prstGeom prst="rect">
              <a:avLst/>
            </a:prstGeom>
            <a:solidFill>
              <a:schemeClr val="bg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62" name="TextBox 61">
              <a:extLst>
                <a:ext uri="{FF2B5EF4-FFF2-40B4-BE49-F238E27FC236}">
                  <a16:creationId xmlns:a16="http://schemas.microsoft.com/office/drawing/2014/main" id="{EB00B953-B2A6-F825-7886-150979C7BDE7}"/>
                </a:ext>
              </a:extLst>
            </p:cNvPr>
            <p:cNvSpPr txBox="1"/>
            <p:nvPr/>
          </p:nvSpPr>
          <p:spPr>
            <a:xfrm>
              <a:off x="5724526" y="2362976"/>
              <a:ext cx="1519185" cy="276999"/>
            </a:xfrm>
            <a:prstGeom prst="rect">
              <a:avLst/>
            </a:prstGeom>
            <a:noFill/>
          </p:spPr>
          <p:txBody>
            <a:bodyPr wrap="square" rtlCol="0">
              <a:spAutoFit/>
            </a:bodyPr>
            <a:lstStyle/>
            <a:p>
              <a:r>
                <a:rPr lang="en-US" sz="1200" dirty="0">
                  <a:solidFill>
                    <a:srgbClr val="004487"/>
                  </a:solidFill>
                  <a:latin typeface="Montserrat SemiBold" pitchFamily="2" charset="0"/>
                </a:rPr>
                <a:t>Emergency Stop</a:t>
              </a:r>
              <a:endParaRPr lang="en-PH" sz="1200" dirty="0">
                <a:solidFill>
                  <a:srgbClr val="004487"/>
                </a:solidFill>
                <a:latin typeface="Montserrat SemiBold" pitchFamily="2" charset="0"/>
              </a:endParaRPr>
            </a:p>
          </p:txBody>
        </p:sp>
        <p:sp>
          <p:nvSpPr>
            <p:cNvPr id="63" name="TextBox 62">
              <a:extLst>
                <a:ext uri="{FF2B5EF4-FFF2-40B4-BE49-F238E27FC236}">
                  <a16:creationId xmlns:a16="http://schemas.microsoft.com/office/drawing/2014/main" id="{EC2C47E8-82CC-89BE-D801-27E2ADC7697D}"/>
                </a:ext>
              </a:extLst>
            </p:cNvPr>
            <p:cNvSpPr txBox="1"/>
            <p:nvPr/>
          </p:nvSpPr>
          <p:spPr>
            <a:xfrm>
              <a:off x="5895976" y="2735206"/>
              <a:ext cx="1347735" cy="276999"/>
            </a:xfrm>
            <a:prstGeom prst="rect">
              <a:avLst/>
            </a:prstGeom>
            <a:noFill/>
          </p:spPr>
          <p:txBody>
            <a:bodyPr wrap="square" rtlCol="0">
              <a:spAutoFit/>
            </a:bodyPr>
            <a:lstStyle/>
            <a:p>
              <a:r>
                <a:rPr lang="en-US" sz="1200" dirty="0">
                  <a:solidFill>
                    <a:srgbClr val="004487"/>
                  </a:solidFill>
                  <a:latin typeface="Montserrat SemiBold" pitchFamily="2" charset="0"/>
                </a:rPr>
                <a:t>Labeling Error</a:t>
              </a:r>
              <a:endParaRPr lang="en-PH" sz="1200" dirty="0">
                <a:solidFill>
                  <a:srgbClr val="004487"/>
                </a:solidFill>
                <a:latin typeface="Montserrat SemiBold" pitchFamily="2" charset="0"/>
              </a:endParaRPr>
            </a:p>
          </p:txBody>
        </p:sp>
        <p:sp>
          <p:nvSpPr>
            <p:cNvPr id="64" name="TextBox 63">
              <a:extLst>
                <a:ext uri="{FF2B5EF4-FFF2-40B4-BE49-F238E27FC236}">
                  <a16:creationId xmlns:a16="http://schemas.microsoft.com/office/drawing/2014/main" id="{573D8359-A69D-23EA-BB76-9900C409DCF5}"/>
                </a:ext>
              </a:extLst>
            </p:cNvPr>
            <p:cNvSpPr txBox="1"/>
            <p:nvPr/>
          </p:nvSpPr>
          <p:spPr>
            <a:xfrm>
              <a:off x="5468538" y="3157726"/>
              <a:ext cx="1775173" cy="276999"/>
            </a:xfrm>
            <a:prstGeom prst="rect">
              <a:avLst/>
            </a:prstGeom>
            <a:noFill/>
          </p:spPr>
          <p:txBody>
            <a:bodyPr wrap="square" rtlCol="0">
              <a:spAutoFit/>
            </a:bodyPr>
            <a:lstStyle/>
            <a:p>
              <a:r>
                <a:rPr lang="en-US" sz="1200" dirty="0">
                  <a:solidFill>
                    <a:srgbClr val="004487"/>
                  </a:solidFill>
                  <a:latin typeface="Montserrat SemiBold" pitchFamily="2" charset="0"/>
                </a:rPr>
                <a:t>Inventory Shortage</a:t>
              </a:r>
              <a:endParaRPr lang="en-PH" sz="1200" dirty="0">
                <a:solidFill>
                  <a:srgbClr val="004487"/>
                </a:solidFill>
                <a:latin typeface="Montserrat SemiBold" pitchFamily="2" charset="0"/>
              </a:endParaRPr>
            </a:p>
          </p:txBody>
        </p:sp>
        <p:sp>
          <p:nvSpPr>
            <p:cNvPr id="65" name="TextBox 64">
              <a:extLst>
                <a:ext uri="{FF2B5EF4-FFF2-40B4-BE49-F238E27FC236}">
                  <a16:creationId xmlns:a16="http://schemas.microsoft.com/office/drawing/2014/main" id="{7B1B76DE-3FC2-8AD4-4F72-9590B1D1EAAE}"/>
                </a:ext>
              </a:extLst>
            </p:cNvPr>
            <p:cNvSpPr txBox="1"/>
            <p:nvPr/>
          </p:nvSpPr>
          <p:spPr>
            <a:xfrm>
              <a:off x="5724526" y="3507536"/>
              <a:ext cx="1519185" cy="276999"/>
            </a:xfrm>
            <a:prstGeom prst="rect">
              <a:avLst/>
            </a:prstGeom>
            <a:noFill/>
          </p:spPr>
          <p:txBody>
            <a:bodyPr wrap="square" rtlCol="0">
              <a:spAutoFit/>
            </a:bodyPr>
            <a:lstStyle/>
            <a:p>
              <a:r>
                <a:rPr lang="en-US" sz="1200" dirty="0">
                  <a:solidFill>
                    <a:srgbClr val="004487"/>
                  </a:solidFill>
                  <a:latin typeface="Montserrat SemiBold" pitchFamily="2" charset="0"/>
                </a:rPr>
                <a:t>Machine Failure</a:t>
              </a:r>
              <a:endParaRPr lang="en-PH" sz="1200" dirty="0">
                <a:solidFill>
                  <a:srgbClr val="004487"/>
                </a:solidFill>
                <a:latin typeface="Montserrat SemiBold" pitchFamily="2" charset="0"/>
              </a:endParaRPr>
            </a:p>
          </p:txBody>
        </p:sp>
        <p:sp>
          <p:nvSpPr>
            <p:cNvPr id="66" name="TextBox 65">
              <a:extLst>
                <a:ext uri="{FF2B5EF4-FFF2-40B4-BE49-F238E27FC236}">
                  <a16:creationId xmlns:a16="http://schemas.microsoft.com/office/drawing/2014/main" id="{35B289B6-6D1B-ADB8-BFEE-E9F680A77770}"/>
                </a:ext>
              </a:extLst>
            </p:cNvPr>
            <p:cNvSpPr txBox="1"/>
            <p:nvPr/>
          </p:nvSpPr>
          <p:spPr>
            <a:xfrm>
              <a:off x="5581651" y="3904343"/>
              <a:ext cx="1662060" cy="276999"/>
            </a:xfrm>
            <a:prstGeom prst="rect">
              <a:avLst/>
            </a:prstGeom>
            <a:noFill/>
          </p:spPr>
          <p:txBody>
            <a:bodyPr wrap="square" rtlCol="0">
              <a:spAutoFit/>
            </a:bodyPr>
            <a:lstStyle/>
            <a:p>
              <a:r>
                <a:rPr lang="en-US" sz="1200" dirty="0">
                  <a:solidFill>
                    <a:srgbClr val="004487"/>
                  </a:solidFill>
                  <a:latin typeface="Montserrat SemiBold" pitchFamily="2" charset="0"/>
                </a:rPr>
                <a:t>Conveyor belt jam</a:t>
              </a:r>
              <a:endParaRPr lang="en-PH" sz="1200" dirty="0">
                <a:solidFill>
                  <a:srgbClr val="004487"/>
                </a:solidFill>
                <a:latin typeface="Montserrat SemiBold" pitchFamily="2" charset="0"/>
              </a:endParaRPr>
            </a:p>
          </p:txBody>
        </p:sp>
        <p:sp>
          <p:nvSpPr>
            <p:cNvPr id="67" name="TextBox 66">
              <a:extLst>
                <a:ext uri="{FF2B5EF4-FFF2-40B4-BE49-F238E27FC236}">
                  <a16:creationId xmlns:a16="http://schemas.microsoft.com/office/drawing/2014/main" id="{67C0BE96-926C-EC76-24D3-B43B4D890109}"/>
                </a:ext>
              </a:extLst>
            </p:cNvPr>
            <p:cNvSpPr txBox="1"/>
            <p:nvPr/>
          </p:nvSpPr>
          <p:spPr>
            <a:xfrm>
              <a:off x="6479958" y="4271055"/>
              <a:ext cx="763753" cy="276999"/>
            </a:xfrm>
            <a:prstGeom prst="rect">
              <a:avLst/>
            </a:prstGeom>
            <a:noFill/>
          </p:spPr>
          <p:txBody>
            <a:bodyPr wrap="square" rtlCol="0">
              <a:spAutoFit/>
            </a:bodyPr>
            <a:lstStyle/>
            <a:p>
              <a:r>
                <a:rPr lang="en-US" sz="1200" dirty="0">
                  <a:solidFill>
                    <a:srgbClr val="004487"/>
                  </a:solidFill>
                  <a:latin typeface="Montserrat SemiBold" pitchFamily="2" charset="0"/>
                </a:rPr>
                <a:t>Others</a:t>
              </a:r>
              <a:endParaRPr lang="en-PH" sz="1200" dirty="0">
                <a:solidFill>
                  <a:srgbClr val="004487"/>
                </a:solidFill>
                <a:latin typeface="Montserrat SemiBold" pitchFamily="2" charset="0"/>
              </a:endParaRPr>
            </a:p>
          </p:txBody>
        </p:sp>
        <p:sp>
          <p:nvSpPr>
            <p:cNvPr id="68" name="TextBox 67">
              <a:extLst>
                <a:ext uri="{FF2B5EF4-FFF2-40B4-BE49-F238E27FC236}">
                  <a16:creationId xmlns:a16="http://schemas.microsoft.com/office/drawing/2014/main" id="{B35CEC4D-DBB5-899F-A41E-7983DE8CC123}"/>
                </a:ext>
              </a:extLst>
            </p:cNvPr>
            <p:cNvSpPr txBox="1"/>
            <p:nvPr/>
          </p:nvSpPr>
          <p:spPr>
            <a:xfrm>
              <a:off x="2138310" y="1989668"/>
              <a:ext cx="1433565" cy="276999"/>
            </a:xfrm>
            <a:prstGeom prst="rect">
              <a:avLst/>
            </a:prstGeom>
            <a:noFill/>
          </p:spPr>
          <p:txBody>
            <a:bodyPr wrap="square" rtlCol="0">
              <a:spAutoFit/>
            </a:bodyPr>
            <a:lstStyle/>
            <a:p>
              <a:r>
                <a:rPr lang="en-US" sz="1200" dirty="0">
                  <a:solidFill>
                    <a:srgbClr val="004487"/>
                  </a:solidFill>
                  <a:latin typeface="Montserrat SemiBold" pitchFamily="2" charset="0"/>
                </a:rPr>
                <a:t>Operator Error</a:t>
              </a:r>
              <a:endParaRPr lang="en-PH" sz="1200" dirty="0">
                <a:solidFill>
                  <a:srgbClr val="004487"/>
                </a:solidFill>
                <a:latin typeface="Montserrat SemiBold" pitchFamily="2" charset="0"/>
              </a:endParaRPr>
            </a:p>
          </p:txBody>
        </p:sp>
        <p:sp>
          <p:nvSpPr>
            <p:cNvPr id="69" name="TextBox 68">
              <a:extLst>
                <a:ext uri="{FF2B5EF4-FFF2-40B4-BE49-F238E27FC236}">
                  <a16:creationId xmlns:a16="http://schemas.microsoft.com/office/drawing/2014/main" id="{21677B57-6D43-5199-E088-249F9B09506D}"/>
                </a:ext>
              </a:extLst>
            </p:cNvPr>
            <p:cNvSpPr txBox="1"/>
            <p:nvPr/>
          </p:nvSpPr>
          <p:spPr>
            <a:xfrm>
              <a:off x="7337950" y="1989668"/>
              <a:ext cx="1691750" cy="276999"/>
            </a:xfrm>
            <a:prstGeom prst="rect">
              <a:avLst/>
            </a:prstGeom>
            <a:noFill/>
          </p:spPr>
          <p:txBody>
            <a:bodyPr wrap="square" rtlCol="0">
              <a:spAutoFit/>
            </a:bodyPr>
            <a:lstStyle/>
            <a:p>
              <a:r>
                <a:rPr lang="en-US" sz="1200" dirty="0">
                  <a:solidFill>
                    <a:srgbClr val="004487"/>
                  </a:solidFill>
                  <a:latin typeface="Montserrat SemiBold" pitchFamily="2" charset="0"/>
                </a:rPr>
                <a:t>Not Operator Error</a:t>
              </a:r>
              <a:endParaRPr lang="en-PH" sz="1200" dirty="0">
                <a:solidFill>
                  <a:srgbClr val="004487"/>
                </a:solidFill>
                <a:latin typeface="Montserrat SemiBold" pitchFamily="2" charset="0"/>
              </a:endParaRPr>
            </a:p>
          </p:txBody>
        </p:sp>
        <p:sp>
          <p:nvSpPr>
            <p:cNvPr id="70" name="Rectangle 69">
              <a:extLst>
                <a:ext uri="{FF2B5EF4-FFF2-40B4-BE49-F238E27FC236}">
                  <a16:creationId xmlns:a16="http://schemas.microsoft.com/office/drawing/2014/main" id="{2D69BA49-6101-5577-8798-9395337FC2CF}"/>
                </a:ext>
              </a:extLst>
            </p:cNvPr>
            <p:cNvSpPr/>
            <p:nvPr/>
          </p:nvSpPr>
          <p:spPr>
            <a:xfrm>
              <a:off x="2232550" y="4304078"/>
              <a:ext cx="1053575" cy="296785"/>
            </a:xfrm>
            <a:prstGeom prst="rect">
              <a:avLst/>
            </a:prstGeom>
            <a:gradFill>
              <a:gsLst>
                <a:gs pos="66000">
                  <a:srgbClr val="004487"/>
                </a:gs>
                <a:gs pos="0">
                  <a:schemeClr val="accent5"/>
                </a:gs>
              </a:gsLst>
              <a:lin ang="6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grpSp>
    </p:spTree>
    <p:extLst>
      <p:ext uri="{BB962C8B-B14F-4D97-AF65-F5344CB8AC3E}">
        <p14:creationId xmlns:p14="http://schemas.microsoft.com/office/powerpoint/2010/main" val="1023775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01B61C8-1B0F-A49F-BBD9-6A373E89CA6B}"/>
              </a:ext>
            </a:extLst>
          </p:cNvPr>
          <p:cNvSpPr txBox="1"/>
          <p:nvPr/>
        </p:nvSpPr>
        <p:spPr>
          <a:xfrm>
            <a:off x="485775" y="263274"/>
            <a:ext cx="3714750" cy="400110"/>
          </a:xfrm>
          <a:prstGeom prst="rect">
            <a:avLst/>
          </a:prstGeom>
          <a:noFill/>
        </p:spPr>
        <p:txBody>
          <a:bodyPr wrap="square" rtlCol="0">
            <a:spAutoFit/>
          </a:bodyPr>
          <a:lstStyle/>
          <a:p>
            <a:r>
              <a:rPr lang="en-US" sz="2000" spc="300" dirty="0">
                <a:solidFill>
                  <a:srgbClr val="004487"/>
                </a:solidFill>
                <a:latin typeface="Montserrat Medium" pitchFamily="2" charset="0"/>
              </a:rPr>
              <a:t>RECOMMENDATIONS</a:t>
            </a:r>
            <a:endParaRPr lang="en-PH" sz="2000" spc="300" dirty="0">
              <a:solidFill>
                <a:srgbClr val="004487"/>
              </a:solidFill>
              <a:latin typeface="Montserrat Medium" pitchFamily="2" charset="0"/>
            </a:endParaRPr>
          </a:p>
        </p:txBody>
      </p:sp>
      <p:cxnSp>
        <p:nvCxnSpPr>
          <p:cNvPr id="36" name="Straight Connector 35">
            <a:extLst>
              <a:ext uri="{FF2B5EF4-FFF2-40B4-BE49-F238E27FC236}">
                <a16:creationId xmlns:a16="http://schemas.microsoft.com/office/drawing/2014/main" id="{73065883-97E3-3173-9528-302BB2A213D6}"/>
              </a:ext>
            </a:extLst>
          </p:cNvPr>
          <p:cNvCxnSpPr>
            <a:cxnSpLocks/>
          </p:cNvCxnSpPr>
          <p:nvPr/>
        </p:nvCxnSpPr>
        <p:spPr>
          <a:xfrm>
            <a:off x="485775" y="663384"/>
            <a:ext cx="109905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65" name="Freeform: Shape 64">
            <a:extLst>
              <a:ext uri="{FF2B5EF4-FFF2-40B4-BE49-F238E27FC236}">
                <a16:creationId xmlns:a16="http://schemas.microsoft.com/office/drawing/2014/main" id="{D7323563-5191-0230-CC5D-A674BDD5C736}"/>
              </a:ext>
            </a:extLst>
          </p:cNvPr>
          <p:cNvSpPr/>
          <p:nvPr/>
        </p:nvSpPr>
        <p:spPr>
          <a:xfrm>
            <a:off x="3529792" y="6092869"/>
            <a:ext cx="128647" cy="6496"/>
          </a:xfrm>
          <a:custGeom>
            <a:avLst/>
            <a:gdLst>
              <a:gd name="connsiteX0" fmla="*/ 0 w 128647"/>
              <a:gd name="connsiteY0" fmla="*/ 0 h 6496"/>
              <a:gd name="connsiteX1" fmla="*/ 128647 w 128647"/>
              <a:gd name="connsiteY1" fmla="*/ 6496 h 6496"/>
              <a:gd name="connsiteX2" fmla="*/ 1 w 128647"/>
              <a:gd name="connsiteY2" fmla="*/ 0 h 6496"/>
              <a:gd name="connsiteX3" fmla="*/ 0 w 128647"/>
              <a:gd name="connsiteY3" fmla="*/ 0 h 6496"/>
            </a:gdLst>
            <a:ahLst/>
            <a:cxnLst>
              <a:cxn ang="0">
                <a:pos x="connsiteX0" y="connsiteY0"/>
              </a:cxn>
              <a:cxn ang="0">
                <a:pos x="connsiteX1" y="connsiteY1"/>
              </a:cxn>
              <a:cxn ang="0">
                <a:pos x="connsiteX2" y="connsiteY2"/>
              </a:cxn>
              <a:cxn ang="0">
                <a:pos x="connsiteX3" y="connsiteY3"/>
              </a:cxn>
            </a:cxnLst>
            <a:rect l="l" t="t" r="r" b="b"/>
            <a:pathLst>
              <a:path w="128647" h="6496">
                <a:moveTo>
                  <a:pt x="0" y="0"/>
                </a:moveTo>
                <a:lnTo>
                  <a:pt x="128647" y="6496"/>
                </a:lnTo>
                <a:cubicBezTo>
                  <a:pt x="85216" y="6496"/>
                  <a:pt x="42298" y="4296"/>
                  <a:pt x="1" y="0"/>
                </a:cubicBezTo>
                <a:lnTo>
                  <a:pt x="0" y="0"/>
                </a:lnTo>
                <a:close/>
              </a:path>
            </a:pathLst>
          </a:custGeom>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PH"/>
          </a:p>
        </p:txBody>
      </p:sp>
      <p:sp>
        <p:nvSpPr>
          <p:cNvPr id="64" name="Freeform: Shape 63">
            <a:extLst>
              <a:ext uri="{FF2B5EF4-FFF2-40B4-BE49-F238E27FC236}">
                <a16:creationId xmlns:a16="http://schemas.microsoft.com/office/drawing/2014/main" id="{093517BF-084A-0732-D111-DB6D8ED5229F}"/>
              </a:ext>
            </a:extLst>
          </p:cNvPr>
          <p:cNvSpPr/>
          <p:nvPr/>
        </p:nvSpPr>
        <p:spPr>
          <a:xfrm>
            <a:off x="3564872" y="6094639"/>
            <a:ext cx="93547" cy="4724"/>
          </a:xfrm>
          <a:custGeom>
            <a:avLst/>
            <a:gdLst>
              <a:gd name="connsiteX0" fmla="*/ 0 w 93547"/>
              <a:gd name="connsiteY0" fmla="*/ 0 h 4724"/>
              <a:gd name="connsiteX1" fmla="*/ 93547 w 93547"/>
              <a:gd name="connsiteY1" fmla="*/ 4724 h 4724"/>
              <a:gd name="connsiteX2" fmla="*/ 93547 w 93547"/>
              <a:gd name="connsiteY2" fmla="*/ 4724 h 4724"/>
              <a:gd name="connsiteX3" fmla="*/ 6 w 93547"/>
              <a:gd name="connsiteY3" fmla="*/ 1 h 4724"/>
              <a:gd name="connsiteX4" fmla="*/ 0 w 93547"/>
              <a:gd name="connsiteY4" fmla="*/ 0 h 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547" h="4724">
                <a:moveTo>
                  <a:pt x="0" y="0"/>
                </a:moveTo>
                <a:lnTo>
                  <a:pt x="93547" y="4724"/>
                </a:lnTo>
                <a:lnTo>
                  <a:pt x="93547" y="4724"/>
                </a:lnTo>
                <a:lnTo>
                  <a:pt x="6" y="1"/>
                </a:lnTo>
                <a:lnTo>
                  <a:pt x="0" y="0"/>
                </a:lnTo>
                <a:close/>
              </a:path>
            </a:pathLst>
          </a:custGeom>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PH"/>
          </a:p>
        </p:txBody>
      </p:sp>
      <p:sp>
        <p:nvSpPr>
          <p:cNvPr id="62" name="Freeform: Shape 61">
            <a:extLst>
              <a:ext uri="{FF2B5EF4-FFF2-40B4-BE49-F238E27FC236}">
                <a16:creationId xmlns:a16="http://schemas.microsoft.com/office/drawing/2014/main" id="{9228A26A-5BB7-5718-0DC5-898EC1746C79}"/>
              </a:ext>
            </a:extLst>
          </p:cNvPr>
          <p:cNvSpPr/>
          <p:nvPr/>
        </p:nvSpPr>
        <p:spPr>
          <a:xfrm>
            <a:off x="1370755" y="1524000"/>
            <a:ext cx="2287684" cy="4565327"/>
          </a:xfrm>
          <a:custGeom>
            <a:avLst/>
            <a:gdLst>
              <a:gd name="connsiteX0" fmla="*/ 2287683 w 2287684"/>
              <a:gd name="connsiteY0" fmla="*/ 0 h 4565327"/>
              <a:gd name="connsiteX1" fmla="*/ 2287684 w 2287684"/>
              <a:gd name="connsiteY1" fmla="*/ 0 h 4565327"/>
              <a:gd name="connsiteX2" fmla="*/ 2287684 w 2287684"/>
              <a:gd name="connsiteY2" fmla="*/ 686304 h 4565327"/>
              <a:gd name="connsiteX3" fmla="*/ 2287683 w 2287684"/>
              <a:gd name="connsiteY3" fmla="*/ 686304 h 4565327"/>
              <a:gd name="connsiteX4" fmla="*/ 343152 w 2287684"/>
              <a:gd name="connsiteY4" fmla="*/ 2630835 h 4565327"/>
              <a:gd name="connsiteX5" fmla="*/ 1895792 w 2287684"/>
              <a:gd name="connsiteY5" fmla="*/ 4535860 h 4565327"/>
              <a:gd name="connsiteX6" fmla="*/ 2088862 w 2287684"/>
              <a:gd name="connsiteY6" fmla="*/ 4565327 h 4565327"/>
              <a:gd name="connsiteX7" fmla="*/ 2053781 w 2287684"/>
              <a:gd name="connsiteY7" fmla="*/ 4563555 h 4565327"/>
              <a:gd name="connsiteX8" fmla="*/ 0 w 2287684"/>
              <a:gd name="connsiteY8" fmla="*/ 2287683 h 4565327"/>
              <a:gd name="connsiteX9" fmla="*/ 2287683 w 2287684"/>
              <a:gd name="connsiteY9" fmla="*/ 0 h 4565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87684" h="4565327">
                <a:moveTo>
                  <a:pt x="2287683" y="0"/>
                </a:moveTo>
                <a:lnTo>
                  <a:pt x="2287684" y="0"/>
                </a:lnTo>
                <a:lnTo>
                  <a:pt x="2287684" y="686304"/>
                </a:lnTo>
                <a:lnTo>
                  <a:pt x="2287683" y="686304"/>
                </a:lnTo>
                <a:cubicBezTo>
                  <a:pt x="1213748" y="686304"/>
                  <a:pt x="343152" y="1556900"/>
                  <a:pt x="343152" y="2630835"/>
                </a:cubicBezTo>
                <a:cubicBezTo>
                  <a:pt x="343152" y="3570528"/>
                  <a:pt x="1009702" y="4354540"/>
                  <a:pt x="1895792" y="4535860"/>
                </a:cubicBezTo>
                <a:lnTo>
                  <a:pt x="2088862" y="4565327"/>
                </a:lnTo>
                <a:lnTo>
                  <a:pt x="2053781" y="4563555"/>
                </a:lnTo>
                <a:cubicBezTo>
                  <a:pt x="900203" y="4446403"/>
                  <a:pt x="0" y="3472169"/>
                  <a:pt x="0" y="2287683"/>
                </a:cubicBezTo>
                <a:cubicBezTo>
                  <a:pt x="0" y="1024231"/>
                  <a:pt x="1024231" y="0"/>
                  <a:pt x="2287683" y="0"/>
                </a:cubicBezTo>
                <a:close/>
              </a:path>
            </a:pathLst>
          </a:custGeom>
          <a:solidFill>
            <a:srgbClr val="004487"/>
          </a:soli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PH"/>
          </a:p>
        </p:txBody>
      </p:sp>
      <p:sp>
        <p:nvSpPr>
          <p:cNvPr id="56" name="Freeform: Shape 55">
            <a:extLst>
              <a:ext uri="{FF2B5EF4-FFF2-40B4-BE49-F238E27FC236}">
                <a16:creationId xmlns:a16="http://schemas.microsoft.com/office/drawing/2014/main" id="{874CDD4B-B24A-E595-2E98-1D0CDACE3CED}"/>
              </a:ext>
            </a:extLst>
          </p:cNvPr>
          <p:cNvSpPr/>
          <p:nvPr/>
        </p:nvSpPr>
        <p:spPr>
          <a:xfrm>
            <a:off x="3459618" y="6089327"/>
            <a:ext cx="198821" cy="10039"/>
          </a:xfrm>
          <a:custGeom>
            <a:avLst/>
            <a:gdLst>
              <a:gd name="connsiteX0" fmla="*/ 0 w 198821"/>
              <a:gd name="connsiteY0" fmla="*/ 0 h 10039"/>
              <a:gd name="connsiteX1" fmla="*/ 70174 w 198821"/>
              <a:gd name="connsiteY1" fmla="*/ 3543 h 10039"/>
              <a:gd name="connsiteX2" fmla="*/ 70175 w 198821"/>
              <a:gd name="connsiteY2" fmla="*/ 3543 h 10039"/>
              <a:gd name="connsiteX3" fmla="*/ 198821 w 198821"/>
              <a:gd name="connsiteY3" fmla="*/ 10039 h 10039"/>
              <a:gd name="connsiteX4" fmla="*/ 4 w 198821"/>
              <a:gd name="connsiteY4" fmla="*/ 0 h 10039"/>
              <a:gd name="connsiteX5" fmla="*/ 0 w 198821"/>
              <a:gd name="connsiteY5" fmla="*/ 0 h 10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821" h="10039">
                <a:moveTo>
                  <a:pt x="0" y="0"/>
                </a:moveTo>
                <a:lnTo>
                  <a:pt x="70174" y="3543"/>
                </a:lnTo>
                <a:lnTo>
                  <a:pt x="70175" y="3543"/>
                </a:lnTo>
                <a:cubicBezTo>
                  <a:pt x="112472" y="7839"/>
                  <a:pt x="155390" y="10039"/>
                  <a:pt x="198821" y="10039"/>
                </a:cubicBezTo>
                <a:cubicBezTo>
                  <a:pt x="131700" y="10039"/>
                  <a:pt x="65373" y="6638"/>
                  <a:pt x="4" y="0"/>
                </a:cubicBezTo>
                <a:lnTo>
                  <a:pt x="0" y="0"/>
                </a:lnTo>
                <a:close/>
              </a:path>
            </a:pathLst>
          </a:custGeom>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PH"/>
          </a:p>
        </p:txBody>
      </p:sp>
      <p:sp>
        <p:nvSpPr>
          <p:cNvPr id="55" name="Freeform: Shape 54">
            <a:extLst>
              <a:ext uri="{FF2B5EF4-FFF2-40B4-BE49-F238E27FC236}">
                <a16:creationId xmlns:a16="http://schemas.microsoft.com/office/drawing/2014/main" id="{433FC912-181E-C2B2-00D4-1BE1F72B18B0}"/>
              </a:ext>
            </a:extLst>
          </p:cNvPr>
          <p:cNvSpPr/>
          <p:nvPr/>
        </p:nvSpPr>
        <p:spPr>
          <a:xfrm>
            <a:off x="3529780" y="6092867"/>
            <a:ext cx="128659" cy="6498"/>
          </a:xfrm>
          <a:custGeom>
            <a:avLst/>
            <a:gdLst>
              <a:gd name="connsiteX0" fmla="*/ 0 w 128659"/>
              <a:gd name="connsiteY0" fmla="*/ 0 h 6498"/>
              <a:gd name="connsiteX1" fmla="*/ 35092 w 128659"/>
              <a:gd name="connsiteY1" fmla="*/ 1772 h 6498"/>
              <a:gd name="connsiteX2" fmla="*/ 35098 w 128659"/>
              <a:gd name="connsiteY2" fmla="*/ 1773 h 6498"/>
              <a:gd name="connsiteX3" fmla="*/ 128639 w 128659"/>
              <a:gd name="connsiteY3" fmla="*/ 6496 h 6498"/>
              <a:gd name="connsiteX4" fmla="*/ 128659 w 128659"/>
              <a:gd name="connsiteY4" fmla="*/ 6498 h 6498"/>
              <a:gd name="connsiteX5" fmla="*/ 12 w 128659"/>
              <a:gd name="connsiteY5" fmla="*/ 2 h 6498"/>
              <a:gd name="connsiteX6" fmla="*/ 0 w 128659"/>
              <a:gd name="connsiteY6" fmla="*/ 0 h 6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8659" h="6498">
                <a:moveTo>
                  <a:pt x="0" y="0"/>
                </a:moveTo>
                <a:lnTo>
                  <a:pt x="35092" y="1772"/>
                </a:lnTo>
                <a:lnTo>
                  <a:pt x="35098" y="1773"/>
                </a:lnTo>
                <a:lnTo>
                  <a:pt x="128639" y="6496"/>
                </a:lnTo>
                <a:lnTo>
                  <a:pt x="128659" y="6498"/>
                </a:lnTo>
                <a:lnTo>
                  <a:pt x="12" y="2"/>
                </a:lnTo>
                <a:lnTo>
                  <a:pt x="0" y="0"/>
                </a:lnTo>
                <a:close/>
              </a:path>
            </a:pathLst>
          </a:custGeom>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PH"/>
          </a:p>
        </p:txBody>
      </p:sp>
      <p:sp>
        <p:nvSpPr>
          <p:cNvPr id="74" name="TextBox 73">
            <a:extLst>
              <a:ext uri="{FF2B5EF4-FFF2-40B4-BE49-F238E27FC236}">
                <a16:creationId xmlns:a16="http://schemas.microsoft.com/office/drawing/2014/main" id="{87991C96-2752-3F39-7E7E-5CFD5D926D22}"/>
              </a:ext>
            </a:extLst>
          </p:cNvPr>
          <p:cNvSpPr txBox="1"/>
          <p:nvPr/>
        </p:nvSpPr>
        <p:spPr>
          <a:xfrm>
            <a:off x="3689251" y="1407252"/>
            <a:ext cx="835124" cy="707886"/>
          </a:xfrm>
          <a:prstGeom prst="rect">
            <a:avLst/>
          </a:prstGeom>
          <a:noFill/>
        </p:spPr>
        <p:txBody>
          <a:bodyPr wrap="square" rtlCol="0">
            <a:spAutoFit/>
          </a:bodyPr>
          <a:lstStyle/>
          <a:p>
            <a:r>
              <a:rPr lang="en-US" sz="4000" dirty="0">
                <a:solidFill>
                  <a:srgbClr val="004487"/>
                </a:solidFill>
                <a:latin typeface="Russo One" panose="02000503050000020004" pitchFamily="2" charset="0"/>
              </a:rPr>
              <a:t>01</a:t>
            </a:r>
            <a:endParaRPr lang="en-PH" sz="4000" dirty="0">
              <a:solidFill>
                <a:srgbClr val="004487"/>
              </a:solidFill>
              <a:latin typeface="Russo One" panose="02000503050000020004" pitchFamily="2" charset="0"/>
            </a:endParaRPr>
          </a:p>
        </p:txBody>
      </p:sp>
      <p:sp>
        <p:nvSpPr>
          <p:cNvPr id="75" name="TextBox 74">
            <a:extLst>
              <a:ext uri="{FF2B5EF4-FFF2-40B4-BE49-F238E27FC236}">
                <a16:creationId xmlns:a16="http://schemas.microsoft.com/office/drawing/2014/main" id="{BC9FECF5-8F6D-326D-DBF2-F4D40814F15B}"/>
              </a:ext>
            </a:extLst>
          </p:cNvPr>
          <p:cNvSpPr txBox="1"/>
          <p:nvPr/>
        </p:nvSpPr>
        <p:spPr>
          <a:xfrm>
            <a:off x="3689250" y="2093557"/>
            <a:ext cx="1029457" cy="707886"/>
          </a:xfrm>
          <a:prstGeom prst="rect">
            <a:avLst/>
          </a:prstGeom>
          <a:noFill/>
        </p:spPr>
        <p:txBody>
          <a:bodyPr wrap="square" rtlCol="0">
            <a:spAutoFit/>
          </a:bodyPr>
          <a:lstStyle/>
          <a:p>
            <a:r>
              <a:rPr lang="en-US" sz="4000" dirty="0">
                <a:solidFill>
                  <a:srgbClr val="5B9BD5"/>
                </a:solidFill>
                <a:latin typeface="Russo One" panose="02000503050000020004" pitchFamily="2" charset="0"/>
              </a:rPr>
              <a:t>02</a:t>
            </a:r>
            <a:endParaRPr lang="en-PH" sz="4000" dirty="0">
              <a:solidFill>
                <a:srgbClr val="5B9BD5"/>
              </a:solidFill>
              <a:latin typeface="Russo One" panose="02000503050000020004" pitchFamily="2" charset="0"/>
            </a:endParaRPr>
          </a:p>
        </p:txBody>
      </p:sp>
      <p:sp>
        <p:nvSpPr>
          <p:cNvPr id="76" name="TextBox 75">
            <a:extLst>
              <a:ext uri="{FF2B5EF4-FFF2-40B4-BE49-F238E27FC236}">
                <a16:creationId xmlns:a16="http://schemas.microsoft.com/office/drawing/2014/main" id="{5639C60A-EA3B-E789-6041-3C645B5410B4}"/>
              </a:ext>
            </a:extLst>
          </p:cNvPr>
          <p:cNvSpPr txBox="1"/>
          <p:nvPr/>
        </p:nvSpPr>
        <p:spPr>
          <a:xfrm>
            <a:off x="3689251" y="2779862"/>
            <a:ext cx="998646" cy="707886"/>
          </a:xfrm>
          <a:prstGeom prst="rect">
            <a:avLst/>
          </a:prstGeom>
          <a:noFill/>
        </p:spPr>
        <p:txBody>
          <a:bodyPr wrap="square" rtlCol="0">
            <a:spAutoFit/>
          </a:bodyPr>
          <a:lstStyle/>
          <a:p>
            <a:r>
              <a:rPr lang="en-US" sz="4000" dirty="0">
                <a:solidFill>
                  <a:srgbClr val="54CCCD"/>
                </a:solidFill>
                <a:latin typeface="Russo One" panose="02000503050000020004" pitchFamily="2" charset="0"/>
              </a:rPr>
              <a:t>03</a:t>
            </a:r>
            <a:endParaRPr lang="en-PH" sz="4000" dirty="0">
              <a:solidFill>
                <a:srgbClr val="54CCCD"/>
              </a:solidFill>
              <a:latin typeface="Russo One" panose="02000503050000020004" pitchFamily="2" charset="0"/>
            </a:endParaRPr>
          </a:p>
        </p:txBody>
      </p:sp>
      <p:sp>
        <p:nvSpPr>
          <p:cNvPr id="77" name="TextBox 76">
            <a:extLst>
              <a:ext uri="{FF2B5EF4-FFF2-40B4-BE49-F238E27FC236}">
                <a16:creationId xmlns:a16="http://schemas.microsoft.com/office/drawing/2014/main" id="{B4E4D60C-B086-42BC-8358-9451DA4AFAFB}"/>
              </a:ext>
            </a:extLst>
          </p:cNvPr>
          <p:cNvSpPr txBox="1"/>
          <p:nvPr/>
        </p:nvSpPr>
        <p:spPr>
          <a:xfrm>
            <a:off x="3689251" y="3466167"/>
            <a:ext cx="998646" cy="707886"/>
          </a:xfrm>
          <a:prstGeom prst="rect">
            <a:avLst/>
          </a:prstGeom>
          <a:noFill/>
        </p:spPr>
        <p:txBody>
          <a:bodyPr wrap="square" rtlCol="0">
            <a:spAutoFit/>
          </a:bodyPr>
          <a:lstStyle/>
          <a:p>
            <a:r>
              <a:rPr lang="en-US" sz="4000" dirty="0">
                <a:solidFill>
                  <a:srgbClr val="4DC58D"/>
                </a:solidFill>
                <a:latin typeface="Russo One" panose="02000503050000020004" pitchFamily="2" charset="0"/>
              </a:rPr>
              <a:t>04</a:t>
            </a:r>
            <a:endParaRPr lang="en-PH" sz="4000" dirty="0">
              <a:solidFill>
                <a:srgbClr val="4DC58D"/>
              </a:solidFill>
              <a:latin typeface="Russo One" panose="02000503050000020004" pitchFamily="2" charset="0"/>
            </a:endParaRPr>
          </a:p>
        </p:txBody>
      </p:sp>
      <p:sp>
        <p:nvSpPr>
          <p:cNvPr id="78" name="TextBox 77">
            <a:extLst>
              <a:ext uri="{FF2B5EF4-FFF2-40B4-BE49-F238E27FC236}">
                <a16:creationId xmlns:a16="http://schemas.microsoft.com/office/drawing/2014/main" id="{AD46371A-E3CC-DA9D-5440-21B8C710ED58}"/>
              </a:ext>
            </a:extLst>
          </p:cNvPr>
          <p:cNvSpPr txBox="1"/>
          <p:nvPr/>
        </p:nvSpPr>
        <p:spPr>
          <a:xfrm>
            <a:off x="3689251" y="4152472"/>
            <a:ext cx="835124" cy="707886"/>
          </a:xfrm>
          <a:prstGeom prst="rect">
            <a:avLst/>
          </a:prstGeom>
          <a:noFill/>
        </p:spPr>
        <p:txBody>
          <a:bodyPr wrap="square" rtlCol="0">
            <a:spAutoFit/>
          </a:bodyPr>
          <a:lstStyle/>
          <a:p>
            <a:r>
              <a:rPr lang="en-US" sz="4000" dirty="0">
                <a:solidFill>
                  <a:srgbClr val="48BB4F"/>
                </a:solidFill>
                <a:latin typeface="Russo One" panose="02000503050000020004" pitchFamily="2" charset="0"/>
              </a:rPr>
              <a:t>05</a:t>
            </a:r>
            <a:endParaRPr lang="en-PH" sz="4000" dirty="0">
              <a:solidFill>
                <a:srgbClr val="48BB4F"/>
              </a:solidFill>
              <a:latin typeface="Russo One" panose="02000503050000020004" pitchFamily="2" charset="0"/>
            </a:endParaRPr>
          </a:p>
        </p:txBody>
      </p:sp>
      <p:sp>
        <p:nvSpPr>
          <p:cNvPr id="80" name="TextBox 79">
            <a:extLst>
              <a:ext uri="{FF2B5EF4-FFF2-40B4-BE49-F238E27FC236}">
                <a16:creationId xmlns:a16="http://schemas.microsoft.com/office/drawing/2014/main" id="{8772BE2D-2A47-024A-8DA2-53324906ADA6}"/>
              </a:ext>
            </a:extLst>
          </p:cNvPr>
          <p:cNvSpPr txBox="1"/>
          <p:nvPr/>
        </p:nvSpPr>
        <p:spPr>
          <a:xfrm>
            <a:off x="4524376" y="1414329"/>
            <a:ext cx="5592069" cy="738664"/>
          </a:xfrm>
          <a:prstGeom prst="rect">
            <a:avLst/>
          </a:prstGeom>
          <a:noFill/>
        </p:spPr>
        <p:txBody>
          <a:bodyPr wrap="square" rtlCol="0">
            <a:spAutoFit/>
          </a:bodyPr>
          <a:lstStyle/>
          <a:p>
            <a:r>
              <a:rPr lang="en-US" dirty="0">
                <a:solidFill>
                  <a:srgbClr val="004487"/>
                </a:solidFill>
                <a:latin typeface="Russo One" panose="02000503050000020004" pitchFamily="2" charset="0"/>
              </a:rPr>
              <a:t>Machine Failures</a:t>
            </a:r>
          </a:p>
          <a:p>
            <a:r>
              <a:rPr lang="en-US" sz="1200" b="1" dirty="0">
                <a:solidFill>
                  <a:srgbClr val="004487"/>
                </a:solidFill>
                <a:latin typeface="Segoe UI" panose="020B0502040204020203" pitchFamily="34" charset="0"/>
                <a:cs typeface="Segoe UI" panose="020B0502040204020203" pitchFamily="34" charset="0"/>
              </a:rPr>
              <a:t>Equipment replacement should be considered</a:t>
            </a:r>
            <a:r>
              <a:rPr lang="en-US" sz="1200" dirty="0">
                <a:solidFill>
                  <a:schemeClr val="tx1">
                    <a:lumMod val="75000"/>
                    <a:lumOff val="25000"/>
                  </a:schemeClr>
                </a:solidFill>
                <a:latin typeface="Segoe UI" panose="020B0502040204020203" pitchFamily="34" charset="0"/>
                <a:cs typeface="Segoe UI" panose="020B0502040204020203" pitchFamily="34" charset="0"/>
              </a:rPr>
              <a:t>, as frequent failures are significantly impacting production performance and overall efficiency.</a:t>
            </a:r>
            <a:endParaRPr lang="en-PH" sz="1200" dirty="0">
              <a:solidFill>
                <a:schemeClr val="tx1">
                  <a:lumMod val="75000"/>
                  <a:lumOff val="25000"/>
                </a:schemeClr>
              </a:solidFill>
              <a:latin typeface="Segoe UI" panose="020B0502040204020203" pitchFamily="34" charset="0"/>
              <a:cs typeface="Segoe UI" panose="020B0502040204020203" pitchFamily="34" charset="0"/>
            </a:endParaRPr>
          </a:p>
        </p:txBody>
      </p:sp>
      <p:sp>
        <p:nvSpPr>
          <p:cNvPr id="81" name="TextBox 80">
            <a:extLst>
              <a:ext uri="{FF2B5EF4-FFF2-40B4-BE49-F238E27FC236}">
                <a16:creationId xmlns:a16="http://schemas.microsoft.com/office/drawing/2014/main" id="{7E9D8265-D784-20B2-EF28-D997D2C22BD1}"/>
              </a:ext>
            </a:extLst>
          </p:cNvPr>
          <p:cNvSpPr txBox="1"/>
          <p:nvPr/>
        </p:nvSpPr>
        <p:spPr>
          <a:xfrm>
            <a:off x="4524376" y="2128051"/>
            <a:ext cx="5592069" cy="738664"/>
          </a:xfrm>
          <a:prstGeom prst="rect">
            <a:avLst/>
          </a:prstGeom>
          <a:noFill/>
        </p:spPr>
        <p:txBody>
          <a:bodyPr wrap="square" rtlCol="0">
            <a:spAutoFit/>
          </a:bodyPr>
          <a:lstStyle/>
          <a:p>
            <a:r>
              <a:rPr lang="en-US" dirty="0">
                <a:solidFill>
                  <a:srgbClr val="5B9BD5"/>
                </a:solidFill>
                <a:latin typeface="Russo One" panose="02000503050000020004" pitchFamily="2" charset="0"/>
              </a:rPr>
              <a:t>Inventory Shortages</a:t>
            </a:r>
          </a:p>
          <a:p>
            <a:r>
              <a:rPr lang="en-US" sz="1200" b="1" dirty="0">
                <a:solidFill>
                  <a:srgbClr val="004487"/>
                </a:solidFill>
                <a:latin typeface="Segoe UI" panose="020B0502040204020203" pitchFamily="34" charset="0"/>
                <a:cs typeface="Segoe UI" panose="020B0502040204020203" pitchFamily="34" charset="0"/>
              </a:rPr>
              <a:t>Evaluate and address supply chain inefficiencies</a:t>
            </a:r>
            <a:r>
              <a:rPr lang="en-US" sz="1200" dirty="0">
                <a:solidFill>
                  <a:srgbClr val="004487"/>
                </a:solidFill>
                <a:latin typeface="Segoe UI" panose="020B0502040204020203" pitchFamily="34" charset="0"/>
                <a:cs typeface="Segoe UI" panose="020B0502040204020203" pitchFamily="34" charset="0"/>
              </a:rPr>
              <a:t> </a:t>
            </a:r>
            <a:r>
              <a:rPr lang="en-US" sz="1200" dirty="0">
                <a:solidFill>
                  <a:schemeClr val="tx1">
                    <a:lumMod val="75000"/>
                    <a:lumOff val="25000"/>
                  </a:schemeClr>
                </a:solidFill>
                <a:latin typeface="Segoe UI" panose="020B0502040204020203" pitchFamily="34" charset="0"/>
                <a:cs typeface="Segoe UI" panose="020B0502040204020203" pitchFamily="34" charset="0"/>
              </a:rPr>
              <a:t>to minimize disruptions and prevent production delays.</a:t>
            </a:r>
            <a:endParaRPr lang="en-PH" sz="1200" dirty="0">
              <a:solidFill>
                <a:schemeClr val="tx1">
                  <a:lumMod val="75000"/>
                  <a:lumOff val="25000"/>
                </a:schemeClr>
              </a:solidFill>
              <a:latin typeface="Segoe UI" panose="020B0502040204020203" pitchFamily="34" charset="0"/>
              <a:cs typeface="Segoe UI" panose="020B0502040204020203" pitchFamily="34" charset="0"/>
            </a:endParaRPr>
          </a:p>
        </p:txBody>
      </p:sp>
      <p:sp>
        <p:nvSpPr>
          <p:cNvPr id="82" name="TextBox 81">
            <a:extLst>
              <a:ext uri="{FF2B5EF4-FFF2-40B4-BE49-F238E27FC236}">
                <a16:creationId xmlns:a16="http://schemas.microsoft.com/office/drawing/2014/main" id="{F55E72BF-496F-76C0-2818-00C024065367}"/>
              </a:ext>
            </a:extLst>
          </p:cNvPr>
          <p:cNvSpPr txBox="1"/>
          <p:nvPr/>
        </p:nvSpPr>
        <p:spPr>
          <a:xfrm>
            <a:off x="4524376" y="2841774"/>
            <a:ext cx="5592069" cy="738664"/>
          </a:xfrm>
          <a:prstGeom prst="rect">
            <a:avLst/>
          </a:prstGeom>
          <a:noFill/>
        </p:spPr>
        <p:txBody>
          <a:bodyPr wrap="square" rtlCol="0">
            <a:spAutoFit/>
          </a:bodyPr>
          <a:lstStyle/>
          <a:p>
            <a:r>
              <a:rPr lang="en-US" dirty="0">
                <a:solidFill>
                  <a:srgbClr val="54CCCD"/>
                </a:solidFill>
                <a:latin typeface="Russo One" panose="02000503050000020004" pitchFamily="2" charset="0"/>
              </a:rPr>
              <a:t>Operator training</a:t>
            </a:r>
          </a:p>
          <a:p>
            <a:r>
              <a:rPr lang="en-US" sz="1200" b="1" dirty="0">
                <a:solidFill>
                  <a:srgbClr val="004487"/>
                </a:solidFill>
                <a:latin typeface="Segoe UI" panose="020B0502040204020203" pitchFamily="34" charset="0"/>
                <a:cs typeface="Segoe UI" panose="020B0502040204020203" pitchFamily="34" charset="0"/>
              </a:rPr>
              <a:t>Although operator errors are minimal, reducing human error remains essential</a:t>
            </a:r>
            <a:r>
              <a:rPr lang="en-US" sz="1200" dirty="0">
                <a:solidFill>
                  <a:srgbClr val="004487"/>
                </a:solidFill>
                <a:latin typeface="Segoe UI" panose="020B0502040204020203" pitchFamily="34" charset="0"/>
                <a:cs typeface="Segoe UI" panose="020B0502040204020203" pitchFamily="34" charset="0"/>
              </a:rPr>
              <a:t> </a:t>
            </a:r>
            <a:r>
              <a:rPr lang="en-US" sz="1200" dirty="0">
                <a:solidFill>
                  <a:schemeClr val="tx1">
                    <a:lumMod val="75000"/>
                    <a:lumOff val="25000"/>
                  </a:schemeClr>
                </a:solidFill>
                <a:latin typeface="Segoe UI" panose="020B0502040204020203" pitchFamily="34" charset="0"/>
                <a:cs typeface="Segoe UI" panose="020B0502040204020203" pitchFamily="34" charset="0"/>
              </a:rPr>
              <a:t>to maximizing overall production efficiency.</a:t>
            </a:r>
            <a:endParaRPr lang="en-PH" sz="1200" dirty="0">
              <a:solidFill>
                <a:schemeClr val="tx1">
                  <a:lumMod val="75000"/>
                  <a:lumOff val="25000"/>
                </a:schemeClr>
              </a:solidFill>
              <a:latin typeface="Segoe UI" panose="020B0502040204020203" pitchFamily="34" charset="0"/>
              <a:cs typeface="Segoe UI" panose="020B0502040204020203" pitchFamily="34" charset="0"/>
            </a:endParaRPr>
          </a:p>
        </p:txBody>
      </p:sp>
      <p:sp>
        <p:nvSpPr>
          <p:cNvPr id="83" name="TextBox 82">
            <a:extLst>
              <a:ext uri="{FF2B5EF4-FFF2-40B4-BE49-F238E27FC236}">
                <a16:creationId xmlns:a16="http://schemas.microsoft.com/office/drawing/2014/main" id="{48F71D3B-017B-D011-E1B4-5ECC8E87F99F}"/>
              </a:ext>
            </a:extLst>
          </p:cNvPr>
          <p:cNvSpPr txBox="1"/>
          <p:nvPr/>
        </p:nvSpPr>
        <p:spPr>
          <a:xfrm>
            <a:off x="4524376" y="3555496"/>
            <a:ext cx="5592069" cy="738664"/>
          </a:xfrm>
          <a:prstGeom prst="rect">
            <a:avLst/>
          </a:prstGeom>
          <a:noFill/>
        </p:spPr>
        <p:txBody>
          <a:bodyPr wrap="square" rtlCol="0">
            <a:spAutoFit/>
          </a:bodyPr>
          <a:lstStyle/>
          <a:p>
            <a:r>
              <a:rPr lang="en-US" dirty="0">
                <a:solidFill>
                  <a:srgbClr val="4DC58D"/>
                </a:solidFill>
                <a:latin typeface="Russo One" panose="02000503050000020004" pitchFamily="2" charset="0"/>
              </a:rPr>
              <a:t>Investigate Anomalies</a:t>
            </a:r>
          </a:p>
          <a:p>
            <a:r>
              <a:rPr lang="en-US" sz="1200" b="1" dirty="0">
                <a:solidFill>
                  <a:srgbClr val="004487"/>
                </a:solidFill>
                <a:latin typeface="Segoe UI" panose="020B0502040204020203" pitchFamily="34" charset="0"/>
                <a:cs typeface="Segoe UI" panose="020B0502040204020203" pitchFamily="34" charset="0"/>
              </a:rPr>
              <a:t>Investigate unclassified downtimes</a:t>
            </a:r>
            <a:r>
              <a:rPr lang="en-US" sz="1200" dirty="0">
                <a:solidFill>
                  <a:schemeClr val="tx1">
                    <a:lumMod val="75000"/>
                    <a:lumOff val="25000"/>
                  </a:schemeClr>
                </a:solidFill>
                <a:latin typeface="Segoe UI" panose="020B0502040204020203" pitchFamily="34" charset="0"/>
                <a:cs typeface="Segoe UI" panose="020B0502040204020203" pitchFamily="34" charset="0"/>
              </a:rPr>
              <a:t>, as they may uncover underlying issues that could impact future production performance.</a:t>
            </a:r>
            <a:endParaRPr lang="en-PH" sz="1200" dirty="0">
              <a:solidFill>
                <a:schemeClr val="tx1">
                  <a:lumMod val="75000"/>
                  <a:lumOff val="25000"/>
                </a:schemeClr>
              </a:solidFill>
              <a:latin typeface="Segoe UI" panose="020B0502040204020203" pitchFamily="34" charset="0"/>
              <a:cs typeface="Segoe UI" panose="020B0502040204020203" pitchFamily="34" charset="0"/>
            </a:endParaRPr>
          </a:p>
        </p:txBody>
      </p:sp>
      <p:sp>
        <p:nvSpPr>
          <p:cNvPr id="84" name="TextBox 83">
            <a:extLst>
              <a:ext uri="{FF2B5EF4-FFF2-40B4-BE49-F238E27FC236}">
                <a16:creationId xmlns:a16="http://schemas.microsoft.com/office/drawing/2014/main" id="{CB09D51B-1458-6277-B26F-BACADB470826}"/>
              </a:ext>
            </a:extLst>
          </p:cNvPr>
          <p:cNvSpPr txBox="1"/>
          <p:nvPr/>
        </p:nvSpPr>
        <p:spPr>
          <a:xfrm>
            <a:off x="4524376" y="4269219"/>
            <a:ext cx="5592069" cy="923330"/>
          </a:xfrm>
          <a:prstGeom prst="rect">
            <a:avLst/>
          </a:prstGeom>
          <a:noFill/>
        </p:spPr>
        <p:txBody>
          <a:bodyPr wrap="square" rtlCol="0">
            <a:spAutoFit/>
          </a:bodyPr>
          <a:lstStyle/>
          <a:p>
            <a:r>
              <a:rPr lang="en-US" dirty="0">
                <a:solidFill>
                  <a:srgbClr val="70AD47"/>
                </a:solidFill>
                <a:latin typeface="Russo One" panose="02000503050000020004" pitchFamily="2" charset="0"/>
              </a:rPr>
              <a:t>Domino Effect</a:t>
            </a:r>
          </a:p>
          <a:p>
            <a:r>
              <a:rPr lang="en-US" sz="1200" b="1" dirty="0">
                <a:solidFill>
                  <a:srgbClr val="004487"/>
                </a:solidFill>
                <a:latin typeface="Segoe UI" panose="020B0502040204020203" pitchFamily="34" charset="0"/>
                <a:cs typeface="Segoe UI" panose="020B0502040204020203" pitchFamily="34" charset="0"/>
              </a:rPr>
              <a:t>Implementing Recommendations 1–4 will address key root causes</a:t>
            </a:r>
            <a:r>
              <a:rPr lang="en-US" sz="1200" dirty="0">
                <a:solidFill>
                  <a:schemeClr val="tx1">
                    <a:lumMod val="75000"/>
                    <a:lumOff val="25000"/>
                  </a:schemeClr>
                </a:solidFill>
                <a:latin typeface="Segoe UI" panose="020B0502040204020203" pitchFamily="34" charset="0"/>
                <a:cs typeface="Segoe UI" panose="020B0502040204020203" pitchFamily="34" charset="0"/>
              </a:rPr>
              <a:t>, which in turn resolve several interconnected issues. By focusing on these critical areas, overall production performance is expected to improve significantly.</a:t>
            </a:r>
            <a:endParaRPr lang="en-PH" sz="1200" dirty="0">
              <a:solidFill>
                <a:schemeClr val="tx1">
                  <a:lumMod val="75000"/>
                  <a:lumOff val="25000"/>
                </a:schemeClr>
              </a:solidFill>
              <a:latin typeface="Segoe UI" panose="020B0502040204020203" pitchFamily="34" charset="0"/>
              <a:cs typeface="Segoe UI" panose="020B0502040204020203" pitchFamily="34" charset="0"/>
            </a:endParaRPr>
          </a:p>
        </p:txBody>
      </p:sp>
      <p:sp>
        <p:nvSpPr>
          <p:cNvPr id="72" name="Freeform: Shape 71">
            <a:extLst>
              <a:ext uri="{FF2B5EF4-FFF2-40B4-BE49-F238E27FC236}">
                <a16:creationId xmlns:a16="http://schemas.microsoft.com/office/drawing/2014/main" id="{632B3B09-720E-47E8-93D8-5486DBB8B63B}"/>
              </a:ext>
            </a:extLst>
          </p:cNvPr>
          <p:cNvSpPr/>
          <p:nvPr/>
        </p:nvSpPr>
        <p:spPr>
          <a:xfrm>
            <a:off x="1713907" y="2210303"/>
            <a:ext cx="1944532" cy="3882566"/>
          </a:xfrm>
          <a:custGeom>
            <a:avLst/>
            <a:gdLst>
              <a:gd name="connsiteX0" fmla="*/ 1944531 w 1944532"/>
              <a:gd name="connsiteY0" fmla="*/ 0 h 3882566"/>
              <a:gd name="connsiteX1" fmla="*/ 1944532 w 1944532"/>
              <a:gd name="connsiteY1" fmla="*/ 0 h 3882566"/>
              <a:gd name="connsiteX2" fmla="*/ 1944532 w 1944532"/>
              <a:gd name="connsiteY2" fmla="*/ 686305 h 3882566"/>
              <a:gd name="connsiteX3" fmla="*/ 1944531 w 1944532"/>
              <a:gd name="connsiteY3" fmla="*/ 686305 h 3882566"/>
              <a:gd name="connsiteX4" fmla="*/ 343153 w 1944532"/>
              <a:gd name="connsiteY4" fmla="*/ 2287683 h 3882566"/>
              <a:gd name="connsiteX5" fmla="*/ 1780799 w 1944532"/>
              <a:gd name="connsiteY5" fmla="*/ 3880793 h 3882566"/>
              <a:gd name="connsiteX6" fmla="*/ 1815872 w 1944532"/>
              <a:gd name="connsiteY6" fmla="*/ 3882564 h 3882566"/>
              <a:gd name="connsiteX7" fmla="*/ 1815884 w 1944532"/>
              <a:gd name="connsiteY7" fmla="*/ 3882566 h 3882566"/>
              <a:gd name="connsiteX8" fmla="*/ 1745710 w 1944532"/>
              <a:gd name="connsiteY8" fmla="*/ 3879023 h 3882566"/>
              <a:gd name="connsiteX9" fmla="*/ 1552640 w 1944532"/>
              <a:gd name="connsiteY9" fmla="*/ 3849556 h 3882566"/>
              <a:gd name="connsiteX10" fmla="*/ 0 w 1944532"/>
              <a:gd name="connsiteY10" fmla="*/ 1944531 h 3882566"/>
              <a:gd name="connsiteX11" fmla="*/ 1944531 w 1944532"/>
              <a:gd name="connsiteY11" fmla="*/ 0 h 3882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44532" h="3882566">
                <a:moveTo>
                  <a:pt x="1944531" y="0"/>
                </a:moveTo>
                <a:lnTo>
                  <a:pt x="1944532" y="0"/>
                </a:lnTo>
                <a:lnTo>
                  <a:pt x="1944532" y="686305"/>
                </a:lnTo>
                <a:lnTo>
                  <a:pt x="1944531" y="686305"/>
                </a:lnTo>
                <a:cubicBezTo>
                  <a:pt x="1060114" y="686305"/>
                  <a:pt x="343153" y="1403266"/>
                  <a:pt x="343153" y="2287683"/>
                </a:cubicBezTo>
                <a:cubicBezTo>
                  <a:pt x="343153" y="3116824"/>
                  <a:pt x="973294" y="3798787"/>
                  <a:pt x="1780799" y="3880793"/>
                </a:cubicBezTo>
                <a:lnTo>
                  <a:pt x="1815872" y="3882564"/>
                </a:lnTo>
                <a:lnTo>
                  <a:pt x="1815884" y="3882566"/>
                </a:lnTo>
                <a:lnTo>
                  <a:pt x="1745710" y="3879023"/>
                </a:lnTo>
                <a:lnTo>
                  <a:pt x="1552640" y="3849556"/>
                </a:lnTo>
                <a:cubicBezTo>
                  <a:pt x="666550" y="3668236"/>
                  <a:pt x="0" y="2884224"/>
                  <a:pt x="0" y="1944531"/>
                </a:cubicBezTo>
                <a:cubicBezTo>
                  <a:pt x="0" y="870596"/>
                  <a:pt x="870596" y="0"/>
                  <a:pt x="1944531" y="0"/>
                </a:cubicBezTo>
                <a:close/>
              </a:path>
            </a:pathLst>
          </a:custGeom>
          <a:solidFill>
            <a:srgbClr val="5B9BD5"/>
          </a:soli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PH"/>
          </a:p>
        </p:txBody>
      </p:sp>
      <p:sp>
        <p:nvSpPr>
          <p:cNvPr id="60" name="Freeform: Shape 59">
            <a:extLst>
              <a:ext uri="{FF2B5EF4-FFF2-40B4-BE49-F238E27FC236}">
                <a16:creationId xmlns:a16="http://schemas.microsoft.com/office/drawing/2014/main" id="{373BE403-FB48-79FE-2928-8CE7A9DA2807}"/>
              </a:ext>
            </a:extLst>
          </p:cNvPr>
          <p:cNvSpPr/>
          <p:nvPr/>
        </p:nvSpPr>
        <p:spPr>
          <a:xfrm>
            <a:off x="2057061" y="2896609"/>
            <a:ext cx="1601379" cy="3196259"/>
          </a:xfrm>
          <a:custGeom>
            <a:avLst/>
            <a:gdLst>
              <a:gd name="connsiteX0" fmla="*/ 1601378 w 1601379"/>
              <a:gd name="connsiteY0" fmla="*/ 0 h 3196259"/>
              <a:gd name="connsiteX1" fmla="*/ 1601379 w 1601379"/>
              <a:gd name="connsiteY1" fmla="*/ 0 h 3196259"/>
              <a:gd name="connsiteX2" fmla="*/ 1601379 w 1601379"/>
              <a:gd name="connsiteY2" fmla="*/ 686305 h 3196259"/>
              <a:gd name="connsiteX3" fmla="*/ 1601378 w 1601379"/>
              <a:gd name="connsiteY3" fmla="*/ 686305 h 3196259"/>
              <a:gd name="connsiteX4" fmla="*/ 343152 w 1601379"/>
              <a:gd name="connsiteY4" fmla="*/ 1944531 h 3196259"/>
              <a:gd name="connsiteX5" fmla="*/ 1347802 w 1601379"/>
              <a:gd name="connsiteY5" fmla="*/ 3177194 h 3196259"/>
              <a:gd name="connsiteX6" fmla="*/ 1472719 w 1601379"/>
              <a:gd name="connsiteY6" fmla="*/ 3196259 h 3196259"/>
              <a:gd name="connsiteX7" fmla="*/ 1437646 w 1601379"/>
              <a:gd name="connsiteY7" fmla="*/ 3194488 h 3196259"/>
              <a:gd name="connsiteX8" fmla="*/ 0 w 1601379"/>
              <a:gd name="connsiteY8" fmla="*/ 1601378 h 3196259"/>
              <a:gd name="connsiteX9" fmla="*/ 1601378 w 1601379"/>
              <a:gd name="connsiteY9" fmla="*/ 0 h 3196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1379" h="3196259">
                <a:moveTo>
                  <a:pt x="1601378" y="0"/>
                </a:moveTo>
                <a:lnTo>
                  <a:pt x="1601379" y="0"/>
                </a:lnTo>
                <a:lnTo>
                  <a:pt x="1601379" y="686305"/>
                </a:lnTo>
                <a:lnTo>
                  <a:pt x="1601378" y="686305"/>
                </a:lnTo>
                <a:cubicBezTo>
                  <a:pt x="906479" y="686305"/>
                  <a:pt x="343152" y="1249632"/>
                  <a:pt x="343152" y="1944531"/>
                </a:cubicBezTo>
                <a:cubicBezTo>
                  <a:pt x="343152" y="2552568"/>
                  <a:pt x="774449" y="3059870"/>
                  <a:pt x="1347802" y="3177194"/>
                </a:cubicBezTo>
                <a:lnTo>
                  <a:pt x="1472719" y="3196259"/>
                </a:lnTo>
                <a:lnTo>
                  <a:pt x="1437646" y="3194488"/>
                </a:lnTo>
                <a:cubicBezTo>
                  <a:pt x="630141" y="3112482"/>
                  <a:pt x="0" y="2430519"/>
                  <a:pt x="0" y="1601378"/>
                </a:cubicBezTo>
                <a:cubicBezTo>
                  <a:pt x="0" y="716961"/>
                  <a:pt x="716961" y="0"/>
                  <a:pt x="1601378" y="0"/>
                </a:cubicBezTo>
                <a:close/>
              </a:path>
            </a:pathLst>
          </a:custGeom>
          <a:solidFill>
            <a:srgbClr val="54CCCD"/>
          </a:solidFill>
          <a:ln>
            <a:noFill/>
          </a:ln>
          <a:effectLst>
            <a:outerShdw blurRad="50800" dist="38100" dir="13500000" algn="br"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wrap="square" rtlCol="0" anchor="ctr">
            <a:noAutofit/>
          </a:bodyPr>
          <a:lstStyle/>
          <a:p>
            <a:pPr algn="ctr"/>
            <a:endParaRPr lang="en-PH"/>
          </a:p>
        </p:txBody>
      </p:sp>
      <p:sp>
        <p:nvSpPr>
          <p:cNvPr id="70" name="Freeform: Shape 69">
            <a:extLst>
              <a:ext uri="{FF2B5EF4-FFF2-40B4-BE49-F238E27FC236}">
                <a16:creationId xmlns:a16="http://schemas.microsoft.com/office/drawing/2014/main" id="{FE67F4B5-4C05-B045-9EB9-942276CEFDE1}"/>
              </a:ext>
            </a:extLst>
          </p:cNvPr>
          <p:cNvSpPr/>
          <p:nvPr/>
        </p:nvSpPr>
        <p:spPr>
          <a:xfrm>
            <a:off x="2400213" y="3582913"/>
            <a:ext cx="1258227" cy="2511726"/>
          </a:xfrm>
          <a:custGeom>
            <a:avLst/>
            <a:gdLst>
              <a:gd name="connsiteX0" fmla="*/ 1258226 w 1258227"/>
              <a:gd name="connsiteY0" fmla="*/ 0 h 2511726"/>
              <a:gd name="connsiteX1" fmla="*/ 1258227 w 1258227"/>
              <a:gd name="connsiteY1" fmla="*/ 0 h 2511726"/>
              <a:gd name="connsiteX2" fmla="*/ 1258227 w 1258227"/>
              <a:gd name="connsiteY2" fmla="*/ 686305 h 2511726"/>
              <a:gd name="connsiteX3" fmla="*/ 1258226 w 1258227"/>
              <a:gd name="connsiteY3" fmla="*/ 686305 h 2511726"/>
              <a:gd name="connsiteX4" fmla="*/ 343153 w 1258227"/>
              <a:gd name="connsiteY4" fmla="*/ 1601378 h 2511726"/>
              <a:gd name="connsiteX5" fmla="*/ 1073807 w 1258227"/>
              <a:gd name="connsiteY5" fmla="*/ 2497860 h 2511726"/>
              <a:gd name="connsiteX6" fmla="*/ 1164659 w 1258227"/>
              <a:gd name="connsiteY6" fmla="*/ 2511726 h 2511726"/>
              <a:gd name="connsiteX7" fmla="*/ 1129567 w 1258227"/>
              <a:gd name="connsiteY7" fmla="*/ 2509954 h 2511726"/>
              <a:gd name="connsiteX8" fmla="*/ 1004650 w 1258227"/>
              <a:gd name="connsiteY8" fmla="*/ 2490889 h 2511726"/>
              <a:gd name="connsiteX9" fmla="*/ 0 w 1258227"/>
              <a:gd name="connsiteY9" fmla="*/ 1258226 h 2511726"/>
              <a:gd name="connsiteX10" fmla="*/ 1258226 w 1258227"/>
              <a:gd name="connsiteY10" fmla="*/ 0 h 2511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58227" h="2511726">
                <a:moveTo>
                  <a:pt x="1258226" y="0"/>
                </a:moveTo>
                <a:lnTo>
                  <a:pt x="1258227" y="0"/>
                </a:lnTo>
                <a:lnTo>
                  <a:pt x="1258227" y="686305"/>
                </a:lnTo>
                <a:lnTo>
                  <a:pt x="1258226" y="686305"/>
                </a:lnTo>
                <a:cubicBezTo>
                  <a:pt x="752845" y="686305"/>
                  <a:pt x="343153" y="1095997"/>
                  <a:pt x="343153" y="1601378"/>
                </a:cubicBezTo>
                <a:cubicBezTo>
                  <a:pt x="343153" y="2043587"/>
                  <a:pt x="656823" y="2412533"/>
                  <a:pt x="1073807" y="2497860"/>
                </a:cubicBezTo>
                <a:lnTo>
                  <a:pt x="1164659" y="2511726"/>
                </a:lnTo>
                <a:lnTo>
                  <a:pt x="1129567" y="2509954"/>
                </a:lnTo>
                <a:lnTo>
                  <a:pt x="1004650" y="2490889"/>
                </a:lnTo>
                <a:cubicBezTo>
                  <a:pt x="431297" y="2373565"/>
                  <a:pt x="0" y="1866263"/>
                  <a:pt x="0" y="1258226"/>
                </a:cubicBezTo>
                <a:cubicBezTo>
                  <a:pt x="0" y="563327"/>
                  <a:pt x="563327" y="0"/>
                  <a:pt x="1258226" y="0"/>
                </a:cubicBezTo>
                <a:close/>
              </a:path>
            </a:pathLst>
          </a:custGeom>
          <a:solidFill>
            <a:srgbClr val="4DC58D"/>
          </a:solidFill>
          <a:ln>
            <a:noFill/>
          </a:ln>
          <a:effectLst>
            <a:outerShdw blurRad="50800" dist="38100" dir="13500000" algn="br" rotWithShape="0">
              <a:prstClr val="black">
                <a:alpha val="40000"/>
              </a:prstClr>
            </a:outerShdw>
          </a:effectLst>
        </p:spPr>
        <p:style>
          <a:lnRef idx="0">
            <a:scrgbClr r="0" g="0" b="0"/>
          </a:lnRef>
          <a:fillRef idx="0">
            <a:scrgbClr r="0" g="0" b="0"/>
          </a:fillRef>
          <a:effectRef idx="0">
            <a:scrgbClr r="0" g="0" b="0"/>
          </a:effectRef>
          <a:fontRef idx="minor">
            <a:schemeClr val="lt1"/>
          </a:fontRef>
        </p:style>
        <p:txBody>
          <a:bodyPr wrap="square" rtlCol="0" anchor="ctr">
            <a:noAutofit/>
          </a:bodyPr>
          <a:lstStyle/>
          <a:p>
            <a:pPr algn="ctr"/>
            <a:endParaRPr lang="en-PH"/>
          </a:p>
        </p:txBody>
      </p:sp>
      <p:sp>
        <p:nvSpPr>
          <p:cNvPr id="58" name="Freeform: Shape 57">
            <a:extLst>
              <a:ext uri="{FF2B5EF4-FFF2-40B4-BE49-F238E27FC236}">
                <a16:creationId xmlns:a16="http://schemas.microsoft.com/office/drawing/2014/main" id="{90467C34-2F3D-F0F0-7B47-8897779E6938}"/>
              </a:ext>
            </a:extLst>
          </p:cNvPr>
          <p:cNvSpPr/>
          <p:nvPr/>
        </p:nvSpPr>
        <p:spPr>
          <a:xfrm>
            <a:off x="2743365" y="4269219"/>
            <a:ext cx="915074" cy="1830145"/>
          </a:xfrm>
          <a:custGeom>
            <a:avLst/>
            <a:gdLst>
              <a:gd name="connsiteX0" fmla="*/ 915073 w 915074"/>
              <a:gd name="connsiteY0" fmla="*/ 0 h 1830145"/>
              <a:gd name="connsiteX1" fmla="*/ 915074 w 915074"/>
              <a:gd name="connsiteY1" fmla="*/ 0 h 1830145"/>
              <a:gd name="connsiteX2" fmla="*/ 915074 w 915074"/>
              <a:gd name="connsiteY2" fmla="*/ 686305 h 1830145"/>
              <a:gd name="connsiteX3" fmla="*/ 915073 w 915074"/>
              <a:gd name="connsiteY3" fmla="*/ 686305 h 1830145"/>
              <a:gd name="connsiteX4" fmla="*/ 343152 w 915074"/>
              <a:gd name="connsiteY4" fmla="*/ 1258226 h 1830145"/>
              <a:gd name="connsiteX5" fmla="*/ 799811 w 915074"/>
              <a:gd name="connsiteY5" fmla="*/ 1818528 h 1830145"/>
              <a:gd name="connsiteX6" fmla="*/ 915053 w 915074"/>
              <a:gd name="connsiteY6" fmla="*/ 1830145 h 1830145"/>
              <a:gd name="connsiteX7" fmla="*/ 821506 w 915074"/>
              <a:gd name="connsiteY7" fmla="*/ 1825421 h 1830145"/>
              <a:gd name="connsiteX8" fmla="*/ 730654 w 915074"/>
              <a:gd name="connsiteY8" fmla="*/ 1811555 h 1830145"/>
              <a:gd name="connsiteX9" fmla="*/ 0 w 915074"/>
              <a:gd name="connsiteY9" fmla="*/ 915073 h 1830145"/>
              <a:gd name="connsiteX10" fmla="*/ 915073 w 915074"/>
              <a:gd name="connsiteY10" fmla="*/ 0 h 1830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15074" h="1830145">
                <a:moveTo>
                  <a:pt x="915073" y="0"/>
                </a:moveTo>
                <a:lnTo>
                  <a:pt x="915074" y="0"/>
                </a:lnTo>
                <a:lnTo>
                  <a:pt x="915074" y="686305"/>
                </a:lnTo>
                <a:lnTo>
                  <a:pt x="915073" y="686305"/>
                </a:lnTo>
                <a:cubicBezTo>
                  <a:pt x="599210" y="686305"/>
                  <a:pt x="343152" y="942363"/>
                  <a:pt x="343152" y="1258226"/>
                </a:cubicBezTo>
                <a:cubicBezTo>
                  <a:pt x="343152" y="1534606"/>
                  <a:pt x="539196" y="1765198"/>
                  <a:pt x="799811" y="1818528"/>
                </a:cubicBezTo>
                <a:lnTo>
                  <a:pt x="915053" y="1830145"/>
                </a:lnTo>
                <a:lnTo>
                  <a:pt x="821506" y="1825421"/>
                </a:lnTo>
                <a:lnTo>
                  <a:pt x="730654" y="1811555"/>
                </a:lnTo>
                <a:cubicBezTo>
                  <a:pt x="313670" y="1726228"/>
                  <a:pt x="0" y="1357282"/>
                  <a:pt x="0" y="915073"/>
                </a:cubicBezTo>
                <a:cubicBezTo>
                  <a:pt x="0" y="409692"/>
                  <a:pt x="409692" y="0"/>
                  <a:pt x="915073" y="0"/>
                </a:cubicBezTo>
                <a:close/>
              </a:path>
            </a:pathLst>
          </a:custGeom>
          <a:solidFill>
            <a:srgbClr val="48BB4F"/>
          </a:soli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PH"/>
          </a:p>
        </p:txBody>
      </p:sp>
      <p:sp>
        <p:nvSpPr>
          <p:cNvPr id="68" name="Freeform: Shape 67">
            <a:extLst>
              <a:ext uri="{FF2B5EF4-FFF2-40B4-BE49-F238E27FC236}">
                <a16:creationId xmlns:a16="http://schemas.microsoft.com/office/drawing/2014/main" id="{EB9B8CEB-1C48-6ED8-EE6B-A5A3E94FF09C}"/>
              </a:ext>
            </a:extLst>
          </p:cNvPr>
          <p:cNvSpPr/>
          <p:nvPr/>
        </p:nvSpPr>
        <p:spPr>
          <a:xfrm>
            <a:off x="3086517" y="4955524"/>
            <a:ext cx="571922" cy="1143841"/>
          </a:xfrm>
          <a:custGeom>
            <a:avLst/>
            <a:gdLst>
              <a:gd name="connsiteX0" fmla="*/ 571921 w 571922"/>
              <a:gd name="connsiteY0" fmla="*/ 0 h 1143841"/>
              <a:gd name="connsiteX1" fmla="*/ 571922 w 571922"/>
              <a:gd name="connsiteY1" fmla="*/ 0 h 1143841"/>
              <a:gd name="connsiteX2" fmla="*/ 571922 w 571922"/>
              <a:gd name="connsiteY2" fmla="*/ 1143841 h 1143841"/>
              <a:gd name="connsiteX3" fmla="*/ 571921 w 571922"/>
              <a:gd name="connsiteY3" fmla="*/ 1143841 h 1143841"/>
              <a:gd name="connsiteX4" fmla="*/ 571901 w 571922"/>
              <a:gd name="connsiteY4" fmla="*/ 1143840 h 1143841"/>
              <a:gd name="connsiteX5" fmla="*/ 456659 w 571922"/>
              <a:gd name="connsiteY5" fmla="*/ 1132223 h 1143841"/>
              <a:gd name="connsiteX6" fmla="*/ 0 w 571922"/>
              <a:gd name="connsiteY6" fmla="*/ 571921 h 1143841"/>
              <a:gd name="connsiteX7" fmla="*/ 571921 w 571922"/>
              <a:gd name="connsiteY7" fmla="*/ 0 h 1143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922" h="1143841">
                <a:moveTo>
                  <a:pt x="571921" y="0"/>
                </a:moveTo>
                <a:lnTo>
                  <a:pt x="571922" y="0"/>
                </a:lnTo>
                <a:lnTo>
                  <a:pt x="571922" y="1143841"/>
                </a:lnTo>
                <a:lnTo>
                  <a:pt x="571921" y="1143841"/>
                </a:lnTo>
                <a:lnTo>
                  <a:pt x="571901" y="1143840"/>
                </a:lnTo>
                <a:lnTo>
                  <a:pt x="456659" y="1132223"/>
                </a:lnTo>
                <a:cubicBezTo>
                  <a:pt x="196044" y="1078893"/>
                  <a:pt x="0" y="848301"/>
                  <a:pt x="0" y="571921"/>
                </a:cubicBezTo>
                <a:cubicBezTo>
                  <a:pt x="0" y="256058"/>
                  <a:pt x="256058" y="0"/>
                  <a:pt x="571921" y="0"/>
                </a:cubicBezTo>
                <a:close/>
              </a:path>
            </a:pathLst>
          </a:custGeom>
          <a:solidFill>
            <a:srgbClr val="70AD47"/>
          </a:solidFill>
          <a:ln>
            <a:noFill/>
          </a:ln>
          <a:effectLst>
            <a:outerShdw blurRad="50800" dist="38100" dir="13500000" algn="b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PH"/>
          </a:p>
        </p:txBody>
      </p:sp>
    </p:spTree>
    <p:extLst>
      <p:ext uri="{BB962C8B-B14F-4D97-AF65-F5344CB8AC3E}">
        <p14:creationId xmlns:p14="http://schemas.microsoft.com/office/powerpoint/2010/main" val="37610501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4F66D0-DE85-A50A-6E4C-91EEB637AB73}"/>
              </a:ext>
            </a:extLst>
          </p:cNvPr>
          <p:cNvSpPr txBox="1"/>
          <p:nvPr/>
        </p:nvSpPr>
        <p:spPr>
          <a:xfrm>
            <a:off x="412506" y="454218"/>
            <a:ext cx="7974623" cy="400110"/>
          </a:xfrm>
          <a:prstGeom prst="rect">
            <a:avLst/>
          </a:prstGeom>
          <a:noFill/>
        </p:spPr>
        <p:txBody>
          <a:bodyPr wrap="square" rtlCol="0">
            <a:spAutoFit/>
          </a:bodyPr>
          <a:lstStyle/>
          <a:p>
            <a:r>
              <a:rPr lang="en-US" sz="2000" spc="300" dirty="0">
                <a:solidFill>
                  <a:srgbClr val="004487"/>
                </a:solidFill>
                <a:latin typeface="Segoe UI" panose="020B0502040204020203" pitchFamily="34" charset="0"/>
                <a:cs typeface="Segoe UI" panose="020B0502040204020203" pitchFamily="34" charset="0"/>
              </a:rPr>
              <a:t>ASSUMPTIONS AND CAVEATS</a:t>
            </a:r>
          </a:p>
        </p:txBody>
      </p:sp>
      <p:cxnSp>
        <p:nvCxnSpPr>
          <p:cNvPr id="3" name="Straight Connector 2">
            <a:extLst>
              <a:ext uri="{FF2B5EF4-FFF2-40B4-BE49-F238E27FC236}">
                <a16:creationId xmlns:a16="http://schemas.microsoft.com/office/drawing/2014/main" id="{8CD53027-6945-12D9-746A-34F9DCAC9823}"/>
              </a:ext>
            </a:extLst>
          </p:cNvPr>
          <p:cNvCxnSpPr>
            <a:cxnSpLocks/>
          </p:cNvCxnSpPr>
          <p:nvPr/>
        </p:nvCxnSpPr>
        <p:spPr>
          <a:xfrm>
            <a:off x="412506" y="932777"/>
            <a:ext cx="10990500" cy="0"/>
          </a:xfrm>
          <a:prstGeom prst="line">
            <a:avLst/>
          </a:prstGeom>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A38DB1D3-3605-9B2C-66CF-61CBC3097E10}"/>
              </a:ext>
            </a:extLst>
          </p:cNvPr>
          <p:cNvSpPr txBox="1"/>
          <p:nvPr/>
        </p:nvSpPr>
        <p:spPr>
          <a:xfrm>
            <a:off x="412506" y="1102578"/>
            <a:ext cx="10990500" cy="5201424"/>
          </a:xfrm>
          <a:prstGeom prst="rect">
            <a:avLst/>
          </a:prstGeom>
          <a:noFill/>
        </p:spPr>
        <p:txBody>
          <a:bodyPr wrap="square">
            <a:spAutoFit/>
          </a:bodyPr>
          <a:lstStyle/>
          <a:p>
            <a:pPr algn="l">
              <a:spcAft>
                <a:spcPts val="1200"/>
              </a:spcAft>
              <a:buNone/>
            </a:pPr>
            <a:r>
              <a:rPr lang="en-US" sz="1400" b="0" i="0" dirty="0">
                <a:effectLst/>
                <a:latin typeface="Segoe UI" panose="020B0502040204020203" pitchFamily="34" charset="0"/>
                <a:cs typeface="Segoe UI" panose="020B0502040204020203" pitchFamily="34" charset="0"/>
              </a:rPr>
              <a:t>Throughout the analysis, multiple assumptions were made to manage challenges with the data. These assumptions and caveats are noted below:</a:t>
            </a:r>
          </a:p>
          <a:p>
            <a:pPr marL="285750" indent="-285750" algn="just">
              <a:buFont typeface="Wingdings" panose="05000000000000000000" pitchFamily="2" charset="2"/>
              <a:buChar char="§"/>
            </a:pPr>
            <a:r>
              <a:rPr lang="en-US" sz="1400" b="0" i="0" dirty="0">
                <a:effectLst/>
                <a:latin typeface="Segoe UI" panose="020B0502040204020203" pitchFamily="34" charset="0"/>
                <a:cs typeface="Segoe UI" panose="020B0502040204020203" pitchFamily="34" charset="0"/>
              </a:rPr>
              <a:t> The </a:t>
            </a:r>
            <a:r>
              <a:rPr lang="en-US" sz="1400" b="1" dirty="0">
                <a:solidFill>
                  <a:srgbClr val="004487"/>
                </a:solidFill>
                <a:latin typeface="Segoe UI" panose="020B0502040204020203" pitchFamily="34" charset="0"/>
                <a:cs typeface="Segoe UI" panose="020B0502040204020203" pitchFamily="34" charset="0"/>
              </a:rPr>
              <a:t>batch runtimes is effectively the sum of minimum batch time and downtime.</a:t>
            </a:r>
            <a:r>
              <a:rPr lang="en-US" sz="1400" dirty="0">
                <a:solidFill>
                  <a:srgbClr val="004487"/>
                </a:solidFill>
                <a:latin typeface="Segoe UI" panose="020B0502040204020203" pitchFamily="34" charset="0"/>
                <a:cs typeface="Segoe UI" panose="020B0502040204020203" pitchFamily="34" charset="0"/>
              </a:rPr>
              <a:t> </a:t>
            </a:r>
            <a:r>
              <a:rPr lang="en-US" sz="1400" dirty="0">
                <a:latin typeface="Segoe UI" panose="020B0502040204020203" pitchFamily="34" charset="0"/>
                <a:cs typeface="Segoe UI" panose="020B0502040204020203" pitchFamily="34" charset="0"/>
              </a:rPr>
              <a:t>However, this creates challenges when applying standard Key Performance Indicator (KPI) formulas. The </a:t>
            </a:r>
            <a:r>
              <a:rPr lang="en-US" sz="1400" b="1" dirty="0">
                <a:solidFill>
                  <a:srgbClr val="004487"/>
                </a:solidFill>
                <a:latin typeface="Segoe UI" panose="020B0502040204020203" pitchFamily="34" charset="0"/>
                <a:cs typeface="Segoe UI" panose="020B0502040204020203" pitchFamily="34" charset="0"/>
              </a:rPr>
              <a:t>minimum batch time represents the ideal time required to produce a batch without any interruptions</a:t>
            </a:r>
            <a:r>
              <a:rPr lang="en-US" sz="1400" dirty="0">
                <a:latin typeface="Segoe UI" panose="020B0502040204020203" pitchFamily="34" charset="0"/>
                <a:cs typeface="Segoe UI" panose="020B0502040204020203" pitchFamily="34" charset="0"/>
              </a:rPr>
              <a:t>, it is assumed min batch time are runs without errors and not the ideal time. To avoid misinterpretation, especially since many KPI formulas rely heavily on the concept of </a:t>
            </a:r>
            <a:r>
              <a:rPr lang="en-US" sz="1400" b="1" dirty="0">
                <a:solidFill>
                  <a:srgbClr val="004487"/>
                </a:solidFill>
                <a:latin typeface="Segoe UI" panose="020B0502040204020203" pitchFamily="34" charset="0"/>
                <a:cs typeface="Segoe UI" panose="020B0502040204020203" pitchFamily="34" charset="0"/>
              </a:rPr>
              <a:t>ideal time</a:t>
            </a:r>
            <a:r>
              <a:rPr lang="en-US" sz="1400" dirty="0">
                <a:latin typeface="Segoe UI" panose="020B0502040204020203" pitchFamily="34" charset="0"/>
                <a:cs typeface="Segoe UI" panose="020B0502040204020203" pitchFamily="34" charset="0"/>
              </a:rPr>
              <a:t>, I deliberately avoided using KPI metrics in this analysis to maintain clarity and accuracy.</a:t>
            </a:r>
          </a:p>
          <a:p>
            <a:pPr marL="285750" indent="-285750">
              <a:spcBef>
                <a:spcPts val="1200"/>
              </a:spcBef>
              <a:spcAft>
                <a:spcPts val="1200"/>
              </a:spcAft>
              <a:buFont typeface="Wingdings" panose="05000000000000000000" pitchFamily="2" charset="2"/>
              <a:buChar char="§"/>
            </a:pPr>
            <a:r>
              <a:rPr lang="en-US" sz="1400" b="0" i="0" dirty="0">
                <a:effectLst/>
                <a:latin typeface="Segoe UI" panose="020B0502040204020203" pitchFamily="34" charset="0"/>
                <a:cs typeface="Segoe UI" panose="020B0502040204020203" pitchFamily="34" charset="0"/>
              </a:rPr>
              <a:t> </a:t>
            </a:r>
            <a:r>
              <a:rPr lang="en-US" sz="1400" b="1" dirty="0">
                <a:solidFill>
                  <a:srgbClr val="004487"/>
                </a:solidFill>
                <a:latin typeface="Segoe UI" panose="020B0502040204020203" pitchFamily="34" charset="0"/>
                <a:cs typeface="Segoe UI" panose="020B0502040204020203" pitchFamily="34" charset="0"/>
              </a:rPr>
              <a:t>Daily production start times are inconsistent</a:t>
            </a:r>
            <a:r>
              <a:rPr lang="en-US" sz="1400" dirty="0">
                <a:latin typeface="Segoe UI" panose="020B0502040204020203" pitchFamily="34" charset="0"/>
                <a:cs typeface="Segoe UI" panose="020B0502040204020203" pitchFamily="34" charset="0"/>
              </a:rPr>
              <a:t>, with no fixed interval observed. As the dataset provides no explanation for this variability, it was ignored from the analysis.</a:t>
            </a:r>
          </a:p>
          <a:p>
            <a:pPr marL="285750" indent="-285750">
              <a:spcBef>
                <a:spcPts val="1200"/>
              </a:spcBef>
              <a:spcAft>
                <a:spcPts val="1200"/>
              </a:spcAft>
              <a:buFont typeface="Wingdings" panose="05000000000000000000" pitchFamily="2" charset="2"/>
              <a:buChar char="§"/>
            </a:pPr>
            <a:r>
              <a:rPr lang="en-US" sz="1400" dirty="0">
                <a:latin typeface="Segoe UI" panose="020B0502040204020203" pitchFamily="34" charset="0"/>
                <a:cs typeface="Segoe UI" panose="020B0502040204020203" pitchFamily="34" charset="0"/>
              </a:rPr>
              <a:t>There is a </a:t>
            </a:r>
            <a:r>
              <a:rPr lang="en-US" sz="1400" b="1" dirty="0">
                <a:solidFill>
                  <a:srgbClr val="004487"/>
                </a:solidFill>
                <a:latin typeface="Segoe UI" panose="020B0502040204020203" pitchFamily="34" charset="0"/>
                <a:cs typeface="Segoe UI" panose="020B0502040204020203" pitchFamily="34" charset="0"/>
              </a:rPr>
              <a:t>one-day data gap (Sunday)</a:t>
            </a:r>
            <a:r>
              <a:rPr lang="en-US" sz="1400" dirty="0">
                <a:solidFill>
                  <a:srgbClr val="004487"/>
                </a:solidFill>
                <a:latin typeface="Segoe UI" panose="020B0502040204020203" pitchFamily="34" charset="0"/>
                <a:cs typeface="Segoe UI" panose="020B0502040204020203" pitchFamily="34" charset="0"/>
              </a:rPr>
              <a:t>, </a:t>
            </a:r>
            <a:r>
              <a:rPr lang="en-US" sz="1400" dirty="0">
                <a:latin typeface="Segoe UI" panose="020B0502040204020203" pitchFamily="34" charset="0"/>
                <a:cs typeface="Segoe UI" panose="020B0502040204020203" pitchFamily="34" charset="0"/>
              </a:rPr>
              <a:t>and </a:t>
            </a:r>
            <a:r>
              <a:rPr lang="en-US" sz="1400" b="1" dirty="0">
                <a:solidFill>
                  <a:srgbClr val="004487"/>
                </a:solidFill>
                <a:latin typeface="Segoe UI" panose="020B0502040204020203" pitchFamily="34" charset="0"/>
                <a:cs typeface="Segoe UI" panose="020B0502040204020203" pitchFamily="34" charset="0"/>
              </a:rPr>
              <a:t>September 3 only reflects overtime work carried over from September 2</a:t>
            </a:r>
            <a:r>
              <a:rPr lang="en-US" sz="1400" dirty="0">
                <a:solidFill>
                  <a:srgbClr val="004487"/>
                </a:solidFill>
                <a:latin typeface="Segoe UI" panose="020B0502040204020203" pitchFamily="34" charset="0"/>
                <a:cs typeface="Segoe UI" panose="020B0502040204020203" pitchFamily="34" charset="0"/>
              </a:rPr>
              <a:t>. </a:t>
            </a:r>
            <a:r>
              <a:rPr lang="en-US" sz="1400" dirty="0">
                <a:latin typeface="Segoe UI" panose="020B0502040204020203" pitchFamily="34" charset="0"/>
                <a:cs typeface="Segoe UI" panose="020B0502040204020203" pitchFamily="34" charset="0"/>
              </a:rPr>
              <a:t>Additionally, the data is </a:t>
            </a:r>
            <a:r>
              <a:rPr lang="en-US" sz="1400" b="1" dirty="0">
                <a:solidFill>
                  <a:srgbClr val="004487"/>
                </a:solidFill>
                <a:latin typeface="Segoe UI" panose="020B0502040204020203" pitchFamily="34" charset="0"/>
                <a:cs typeface="Segoe UI" panose="020B0502040204020203" pitchFamily="34" charset="0"/>
              </a:rPr>
              <a:t>not continuous</a:t>
            </a:r>
            <a:r>
              <a:rPr lang="en-US" sz="1400" dirty="0">
                <a:latin typeface="Segoe UI" panose="020B0502040204020203" pitchFamily="34" charset="0"/>
                <a:cs typeface="Segoe UI" panose="020B0502040204020203" pitchFamily="34" charset="0"/>
              </a:rPr>
              <a:t>, with production running only </a:t>
            </a:r>
            <a:r>
              <a:rPr lang="en-US" sz="1400" b="1" dirty="0">
                <a:solidFill>
                  <a:srgbClr val="004487"/>
                </a:solidFill>
                <a:latin typeface="Segoe UI" panose="020B0502040204020203" pitchFamily="34" charset="0"/>
                <a:cs typeface="Segoe UI" panose="020B0502040204020203" pitchFamily="34" charset="0"/>
              </a:rPr>
              <a:t>8 to 10 hours per day</a:t>
            </a:r>
            <a:r>
              <a:rPr lang="en-US" sz="1400" dirty="0">
                <a:solidFill>
                  <a:srgbClr val="004487"/>
                </a:solidFill>
                <a:latin typeface="Segoe UI" panose="020B0502040204020203" pitchFamily="34" charset="0"/>
                <a:cs typeface="Segoe UI" panose="020B0502040204020203" pitchFamily="34" charset="0"/>
              </a:rPr>
              <a:t> </a:t>
            </a:r>
            <a:r>
              <a:rPr lang="en-US" sz="1400" dirty="0">
                <a:latin typeface="Segoe UI" panose="020B0502040204020203" pitchFamily="34" charset="0"/>
                <a:cs typeface="Segoe UI" panose="020B0502040204020203" pitchFamily="34" charset="0"/>
              </a:rPr>
              <a:t>over a total span of approximately </a:t>
            </a:r>
            <a:r>
              <a:rPr lang="en-US" sz="1400" b="1" dirty="0">
                <a:solidFill>
                  <a:srgbClr val="004487"/>
                </a:solidFill>
                <a:latin typeface="Segoe UI" panose="020B0502040204020203" pitchFamily="34" charset="0"/>
                <a:cs typeface="Segoe UI" panose="020B0502040204020203" pitchFamily="34" charset="0"/>
              </a:rPr>
              <a:t>2.6 actual production days</a:t>
            </a:r>
            <a:r>
              <a:rPr lang="en-US" sz="1400" dirty="0">
                <a:latin typeface="Segoe UI" panose="020B0502040204020203" pitchFamily="34" charset="0"/>
                <a:cs typeface="Segoe UI" panose="020B0502040204020203" pitchFamily="34" charset="0"/>
              </a:rPr>
              <a:t>. Due to this limited and irregular data coverage, </a:t>
            </a:r>
            <a:r>
              <a:rPr lang="en-US" sz="1400" b="1" dirty="0">
                <a:solidFill>
                  <a:srgbClr val="004487"/>
                </a:solidFill>
                <a:latin typeface="Segoe UI" panose="020B0502040204020203" pitchFamily="34" charset="0"/>
                <a:cs typeface="Segoe UI" panose="020B0502040204020203" pitchFamily="34" charset="0"/>
              </a:rPr>
              <a:t>hourly breakdowns and the use of slicers were avoided</a:t>
            </a:r>
            <a:r>
              <a:rPr lang="en-US" sz="1400" dirty="0">
                <a:solidFill>
                  <a:srgbClr val="004487"/>
                </a:solidFill>
                <a:latin typeface="Segoe UI" panose="020B0502040204020203" pitchFamily="34" charset="0"/>
                <a:cs typeface="Segoe UI" panose="020B0502040204020203" pitchFamily="34" charset="0"/>
              </a:rPr>
              <a:t>, </a:t>
            </a:r>
            <a:r>
              <a:rPr lang="en-US" sz="1400" dirty="0">
                <a:latin typeface="Segoe UI" panose="020B0502040204020203" pitchFamily="34" charset="0"/>
                <a:cs typeface="Segoe UI" panose="020B0502040204020203" pitchFamily="34" charset="0"/>
              </a:rPr>
              <a:t>as they would offer little analytical value and may lead to misinterpretation.</a:t>
            </a:r>
          </a:p>
          <a:p>
            <a:pPr marL="285750" indent="-285750">
              <a:spcBef>
                <a:spcPts val="1200"/>
              </a:spcBef>
              <a:spcAft>
                <a:spcPts val="1200"/>
              </a:spcAft>
              <a:buFont typeface="Wingdings" panose="05000000000000000000" pitchFamily="2" charset="2"/>
              <a:buChar char="§"/>
            </a:pPr>
            <a:r>
              <a:rPr lang="en-US" sz="1400" b="0" i="0" dirty="0">
                <a:effectLst/>
                <a:latin typeface="Segoe UI" panose="020B0502040204020203" pitchFamily="34" charset="0"/>
                <a:cs typeface="Segoe UI" panose="020B0502040204020203" pitchFamily="34" charset="0"/>
              </a:rPr>
              <a:t> </a:t>
            </a:r>
            <a:r>
              <a:rPr lang="en-US" sz="1400" dirty="0">
                <a:latin typeface="Segoe UI" panose="020B0502040204020203" pitchFamily="34" charset="0"/>
                <a:cs typeface="Segoe UI" panose="020B0502040204020203" pitchFamily="34" charset="0"/>
              </a:rPr>
              <a:t>The dataset did not specify which downtimes were </a:t>
            </a:r>
            <a:r>
              <a:rPr lang="en-US" sz="1400" b="1" dirty="0">
                <a:solidFill>
                  <a:srgbClr val="004487"/>
                </a:solidFill>
                <a:latin typeface="Segoe UI" panose="020B0502040204020203" pitchFamily="34" charset="0"/>
                <a:cs typeface="Segoe UI" panose="020B0502040204020203" pitchFamily="34" charset="0"/>
              </a:rPr>
              <a:t>planned or unplanned</a:t>
            </a:r>
            <a:r>
              <a:rPr lang="en-US" sz="1400" dirty="0">
                <a:solidFill>
                  <a:srgbClr val="004487"/>
                </a:solidFill>
                <a:latin typeface="Segoe UI" panose="020B0502040204020203" pitchFamily="34" charset="0"/>
                <a:cs typeface="Segoe UI" panose="020B0502040204020203" pitchFamily="34" charset="0"/>
              </a:rPr>
              <a:t>. </a:t>
            </a:r>
            <a:r>
              <a:rPr lang="en-US" sz="1400" dirty="0">
                <a:latin typeface="Segoe UI" panose="020B0502040204020203" pitchFamily="34" charset="0"/>
                <a:cs typeface="Segoe UI" panose="020B0502040204020203" pitchFamily="34" charset="0"/>
              </a:rPr>
              <a:t>For the purpose of analysis, I assumed that </a:t>
            </a:r>
            <a:r>
              <a:rPr lang="en-US" sz="1400" b="1" dirty="0">
                <a:solidFill>
                  <a:srgbClr val="004487"/>
                </a:solidFill>
                <a:latin typeface="Segoe UI" panose="020B0502040204020203" pitchFamily="34" charset="0"/>
                <a:cs typeface="Segoe UI" panose="020B0502040204020203" pitchFamily="34" charset="0"/>
              </a:rPr>
              <a:t>Machine Adjustments</a:t>
            </a:r>
            <a:r>
              <a:rPr lang="en-US" sz="1400" dirty="0">
                <a:solidFill>
                  <a:srgbClr val="004487"/>
                </a:solidFill>
                <a:latin typeface="Segoe UI" panose="020B0502040204020203" pitchFamily="34" charset="0"/>
                <a:cs typeface="Segoe UI" panose="020B0502040204020203" pitchFamily="34" charset="0"/>
              </a:rPr>
              <a:t> </a:t>
            </a:r>
            <a:r>
              <a:rPr lang="en-US" sz="1400" dirty="0">
                <a:latin typeface="Segoe UI" panose="020B0502040204020203" pitchFamily="34" charset="0"/>
                <a:cs typeface="Segoe UI" panose="020B0502040204020203" pitchFamily="34" charset="0"/>
              </a:rPr>
              <a:t>(maintenance), </a:t>
            </a:r>
            <a:r>
              <a:rPr lang="en-US" sz="1400" b="1" dirty="0">
                <a:solidFill>
                  <a:srgbClr val="004487"/>
                </a:solidFill>
                <a:latin typeface="Segoe UI" panose="020B0502040204020203" pitchFamily="34" charset="0"/>
                <a:cs typeface="Segoe UI" panose="020B0502040204020203" pitchFamily="34" charset="0"/>
              </a:rPr>
              <a:t>Batch Changes</a:t>
            </a:r>
            <a:r>
              <a:rPr lang="en-US" sz="1400" dirty="0">
                <a:latin typeface="Segoe UI" panose="020B0502040204020203" pitchFamily="34" charset="0"/>
                <a:cs typeface="Segoe UI" panose="020B0502040204020203" pitchFamily="34" charset="0"/>
              </a:rPr>
              <a:t>, and </a:t>
            </a:r>
            <a:r>
              <a:rPr lang="en-US" sz="1400" b="1" dirty="0">
                <a:solidFill>
                  <a:srgbClr val="004487"/>
                </a:solidFill>
                <a:latin typeface="Segoe UI" panose="020B0502040204020203" pitchFamily="34" charset="0"/>
                <a:cs typeface="Segoe UI" panose="020B0502040204020203" pitchFamily="34" charset="0"/>
              </a:rPr>
              <a:t>Label Switches</a:t>
            </a:r>
            <a:r>
              <a:rPr lang="en-US" sz="1400" dirty="0">
                <a:latin typeface="Segoe UI" panose="020B0502040204020203" pitchFamily="34" charset="0"/>
                <a:cs typeface="Segoe UI" panose="020B0502040204020203" pitchFamily="34" charset="0"/>
              </a:rPr>
              <a:t>—as part of regular production routines—are </a:t>
            </a:r>
            <a:r>
              <a:rPr lang="en-US" sz="1400" b="1" dirty="0">
                <a:solidFill>
                  <a:srgbClr val="004487"/>
                </a:solidFill>
                <a:latin typeface="Segoe UI" panose="020B0502040204020203" pitchFamily="34" charset="0"/>
                <a:cs typeface="Segoe UI" panose="020B0502040204020203" pitchFamily="34" charset="0"/>
              </a:rPr>
              <a:t>planned downtimes</a:t>
            </a:r>
            <a:r>
              <a:rPr lang="en-US" sz="1400" dirty="0">
                <a:solidFill>
                  <a:srgbClr val="004487"/>
                </a:solidFill>
                <a:latin typeface="Segoe UI" panose="020B0502040204020203" pitchFamily="34" charset="0"/>
                <a:cs typeface="Segoe UI" panose="020B0502040204020203" pitchFamily="34" charset="0"/>
              </a:rPr>
              <a:t>. </a:t>
            </a:r>
            <a:r>
              <a:rPr lang="en-US" sz="1400" dirty="0">
                <a:latin typeface="Segoe UI" panose="020B0502040204020203" pitchFamily="34" charset="0"/>
                <a:cs typeface="Segoe UI" panose="020B0502040204020203" pitchFamily="34" charset="0"/>
              </a:rPr>
              <a:t>All other downtime events were classified as </a:t>
            </a:r>
            <a:r>
              <a:rPr lang="en-US" sz="1400" b="1" dirty="0">
                <a:solidFill>
                  <a:srgbClr val="004487"/>
                </a:solidFill>
                <a:latin typeface="Segoe UI" panose="020B0502040204020203" pitchFamily="34" charset="0"/>
                <a:cs typeface="Segoe UI" panose="020B0502040204020203" pitchFamily="34" charset="0"/>
              </a:rPr>
              <a:t>unplanned</a:t>
            </a:r>
            <a:r>
              <a:rPr lang="en-US" sz="1400" dirty="0">
                <a:solidFill>
                  <a:srgbClr val="004487"/>
                </a:solidFill>
                <a:latin typeface="Segoe UI" panose="020B0502040204020203" pitchFamily="34" charset="0"/>
                <a:cs typeface="Segoe UI" panose="020B0502040204020203" pitchFamily="34" charset="0"/>
              </a:rPr>
              <a:t>.</a:t>
            </a:r>
          </a:p>
          <a:p>
            <a:pPr marL="285750" indent="-285750">
              <a:spcBef>
                <a:spcPts val="1200"/>
              </a:spcBef>
              <a:spcAft>
                <a:spcPts val="1200"/>
              </a:spcAft>
              <a:buFont typeface="Wingdings" panose="05000000000000000000" pitchFamily="2" charset="2"/>
              <a:buChar char="§"/>
            </a:pPr>
            <a:r>
              <a:rPr lang="en-US" sz="1400" b="0" i="0" dirty="0">
                <a:effectLst/>
                <a:latin typeface="Segoe UI" panose="020B0502040204020203" pitchFamily="34" charset="0"/>
                <a:cs typeface="Segoe UI" panose="020B0502040204020203" pitchFamily="34" charset="0"/>
              </a:rPr>
              <a:t> </a:t>
            </a:r>
            <a:r>
              <a:rPr lang="en-US" sz="1400" dirty="0">
                <a:latin typeface="Segoe UI" panose="020B0502040204020203" pitchFamily="34" charset="0"/>
                <a:cs typeface="Segoe UI" panose="020B0502040204020203" pitchFamily="34" charset="0"/>
              </a:rPr>
              <a:t>The </a:t>
            </a:r>
            <a:r>
              <a:rPr lang="en-US" sz="1400" b="1" dirty="0">
                <a:solidFill>
                  <a:srgbClr val="004487"/>
                </a:solidFill>
                <a:latin typeface="Segoe UI" panose="020B0502040204020203" pitchFamily="34" charset="0"/>
                <a:cs typeface="Segoe UI" panose="020B0502040204020203" pitchFamily="34" charset="0"/>
              </a:rPr>
              <a:t>criteria for scheduling specific products for production</a:t>
            </a:r>
            <a:r>
              <a:rPr lang="en-US" sz="1400" dirty="0">
                <a:solidFill>
                  <a:srgbClr val="004487"/>
                </a:solidFill>
                <a:latin typeface="Segoe UI" panose="020B0502040204020203" pitchFamily="34" charset="0"/>
                <a:cs typeface="Segoe UI" panose="020B0502040204020203" pitchFamily="34" charset="0"/>
              </a:rPr>
              <a:t> </a:t>
            </a:r>
            <a:r>
              <a:rPr lang="en-US" sz="1400" dirty="0">
                <a:latin typeface="Segoe UI" panose="020B0502040204020203" pitchFamily="34" charset="0"/>
                <a:cs typeface="Segoe UI" panose="020B0502040204020203" pitchFamily="34" charset="0"/>
              </a:rPr>
              <a:t>were not specified in the dataset. It is </a:t>
            </a:r>
            <a:r>
              <a:rPr lang="en-US" sz="1400" b="1" dirty="0">
                <a:solidFill>
                  <a:srgbClr val="004487"/>
                </a:solidFill>
                <a:latin typeface="Segoe UI" panose="020B0502040204020203" pitchFamily="34" charset="0"/>
                <a:cs typeface="Segoe UI" panose="020B0502040204020203" pitchFamily="34" charset="0"/>
              </a:rPr>
              <a:t>assumed</a:t>
            </a:r>
            <a:r>
              <a:rPr lang="en-US" sz="1400" dirty="0">
                <a:solidFill>
                  <a:srgbClr val="004487"/>
                </a:solidFill>
                <a:latin typeface="Segoe UI" panose="020B0502040204020203" pitchFamily="34" charset="0"/>
                <a:cs typeface="Segoe UI" panose="020B0502040204020203" pitchFamily="34" charset="0"/>
              </a:rPr>
              <a:t> </a:t>
            </a:r>
            <a:r>
              <a:rPr lang="en-US" sz="1400" dirty="0">
                <a:latin typeface="Segoe UI" panose="020B0502040204020203" pitchFamily="34" charset="0"/>
                <a:cs typeface="Segoe UI" panose="020B0502040204020203" pitchFamily="34" charset="0"/>
              </a:rPr>
              <a:t>that production scheduling is </a:t>
            </a:r>
            <a:r>
              <a:rPr lang="en-US" sz="1400" b="1" dirty="0">
                <a:solidFill>
                  <a:srgbClr val="004487"/>
                </a:solidFill>
                <a:latin typeface="Segoe UI" panose="020B0502040204020203" pitchFamily="34" charset="0"/>
                <a:cs typeface="Segoe UI" panose="020B0502040204020203" pitchFamily="34" charset="0"/>
              </a:rPr>
              <a:t>driven by demand</a:t>
            </a:r>
            <a:r>
              <a:rPr lang="en-US" sz="1400" dirty="0">
                <a:latin typeface="Segoe UI" panose="020B0502040204020203" pitchFamily="34" charset="0"/>
                <a:cs typeface="Segoe UI" panose="020B0502040204020203" pitchFamily="34" charset="0"/>
              </a:rPr>
              <a:t>, although no explicit data was available to confirm this.</a:t>
            </a:r>
            <a:endParaRPr lang="en-US" sz="1400" b="0" i="0" dirty="0">
              <a:effectLst/>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0359296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17CA922-2979-BAD9-6BDC-43262011F30C}"/>
              </a:ext>
            </a:extLst>
          </p:cNvPr>
          <p:cNvSpPr txBox="1"/>
          <p:nvPr/>
        </p:nvSpPr>
        <p:spPr>
          <a:xfrm>
            <a:off x="485775" y="263274"/>
            <a:ext cx="3714750" cy="400110"/>
          </a:xfrm>
          <a:prstGeom prst="rect">
            <a:avLst/>
          </a:prstGeom>
          <a:noFill/>
        </p:spPr>
        <p:txBody>
          <a:bodyPr wrap="square" rtlCol="0">
            <a:spAutoFit/>
          </a:bodyPr>
          <a:lstStyle/>
          <a:p>
            <a:r>
              <a:rPr lang="en-US" sz="2000" spc="300" dirty="0">
                <a:solidFill>
                  <a:srgbClr val="004487"/>
                </a:solidFill>
                <a:latin typeface="Montserrat Medium" pitchFamily="2" charset="0"/>
              </a:rPr>
              <a:t>DESIGN </a:t>
            </a:r>
            <a:endParaRPr lang="en-PH" sz="2000" spc="300" dirty="0">
              <a:solidFill>
                <a:srgbClr val="004487"/>
              </a:solidFill>
              <a:latin typeface="Montserrat Medium" pitchFamily="2" charset="0"/>
            </a:endParaRPr>
          </a:p>
        </p:txBody>
      </p:sp>
      <p:cxnSp>
        <p:nvCxnSpPr>
          <p:cNvPr id="3" name="Straight Connector 2">
            <a:extLst>
              <a:ext uri="{FF2B5EF4-FFF2-40B4-BE49-F238E27FC236}">
                <a16:creationId xmlns:a16="http://schemas.microsoft.com/office/drawing/2014/main" id="{7A1B7620-BD43-15DC-63D7-837B767B00A7}"/>
              </a:ext>
            </a:extLst>
          </p:cNvPr>
          <p:cNvCxnSpPr>
            <a:cxnSpLocks/>
          </p:cNvCxnSpPr>
          <p:nvPr/>
        </p:nvCxnSpPr>
        <p:spPr>
          <a:xfrm>
            <a:off x="485775" y="663384"/>
            <a:ext cx="10990500"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F784C0E0-79B1-9E99-9285-02E5F6357B51}"/>
              </a:ext>
            </a:extLst>
          </p:cNvPr>
          <p:cNvPicPr>
            <a:picLocks noChangeAspect="1"/>
          </p:cNvPicPr>
          <p:nvPr/>
        </p:nvPicPr>
        <p:blipFill>
          <a:blip r:embed="rId2"/>
          <a:stretch>
            <a:fillRect/>
          </a:stretch>
        </p:blipFill>
        <p:spPr>
          <a:xfrm>
            <a:off x="4455575" y="1191473"/>
            <a:ext cx="7020700" cy="5004049"/>
          </a:xfrm>
          <a:prstGeom prst="rect">
            <a:avLst/>
          </a:prstGeom>
          <a:ln>
            <a:solidFill>
              <a:schemeClr val="tx1"/>
            </a:solidFill>
          </a:ln>
        </p:spPr>
      </p:pic>
      <p:sp>
        <p:nvSpPr>
          <p:cNvPr id="10" name="Rectangle 9">
            <a:extLst>
              <a:ext uri="{FF2B5EF4-FFF2-40B4-BE49-F238E27FC236}">
                <a16:creationId xmlns:a16="http://schemas.microsoft.com/office/drawing/2014/main" id="{A6370798-887E-DF10-97DF-FE6955B991C5}"/>
              </a:ext>
            </a:extLst>
          </p:cNvPr>
          <p:cNvSpPr/>
          <p:nvPr/>
        </p:nvSpPr>
        <p:spPr>
          <a:xfrm>
            <a:off x="6170076" y="1686831"/>
            <a:ext cx="1657350" cy="1008744"/>
          </a:xfrm>
          <a:prstGeom prst="rect">
            <a:avLst/>
          </a:prstGeom>
          <a:noFill/>
          <a:ln w="19050">
            <a:solidFill>
              <a:srgbClr val="4DC58D"/>
            </a:solidFill>
            <a:prstDash val="lgDash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solidFill>
                <a:srgbClr val="48BB4F"/>
              </a:solidFill>
            </a:endParaRPr>
          </a:p>
        </p:txBody>
      </p:sp>
      <p:sp>
        <p:nvSpPr>
          <p:cNvPr id="13" name="TextBox 12">
            <a:extLst>
              <a:ext uri="{FF2B5EF4-FFF2-40B4-BE49-F238E27FC236}">
                <a16:creationId xmlns:a16="http://schemas.microsoft.com/office/drawing/2014/main" id="{CC62F768-DEEC-28FC-2D0C-7BFEE2C033AA}"/>
              </a:ext>
            </a:extLst>
          </p:cNvPr>
          <p:cNvSpPr txBox="1"/>
          <p:nvPr/>
        </p:nvSpPr>
        <p:spPr>
          <a:xfrm>
            <a:off x="404809" y="1191473"/>
            <a:ext cx="619125" cy="369332"/>
          </a:xfrm>
          <a:prstGeom prst="rect">
            <a:avLst/>
          </a:prstGeom>
          <a:noFill/>
        </p:spPr>
        <p:txBody>
          <a:bodyPr wrap="square">
            <a:spAutoFit/>
          </a:bodyPr>
          <a:lstStyle/>
          <a:p>
            <a:r>
              <a:rPr lang="en-US" sz="1800" dirty="0">
                <a:solidFill>
                  <a:srgbClr val="4DC58D"/>
                </a:solidFill>
                <a:latin typeface="Russo One" panose="02000503050000020004" pitchFamily="2" charset="0"/>
              </a:rPr>
              <a:t>01</a:t>
            </a:r>
            <a:endParaRPr lang="en-PH" sz="1800" dirty="0">
              <a:solidFill>
                <a:srgbClr val="4DC58D"/>
              </a:solidFill>
              <a:latin typeface="Russo One" panose="02000503050000020004" pitchFamily="2" charset="0"/>
            </a:endParaRPr>
          </a:p>
        </p:txBody>
      </p:sp>
      <p:sp>
        <p:nvSpPr>
          <p:cNvPr id="14" name="TextBox 13">
            <a:extLst>
              <a:ext uri="{FF2B5EF4-FFF2-40B4-BE49-F238E27FC236}">
                <a16:creationId xmlns:a16="http://schemas.microsoft.com/office/drawing/2014/main" id="{8278AC4D-3A70-2693-09C1-7FDD6E49B343}"/>
              </a:ext>
            </a:extLst>
          </p:cNvPr>
          <p:cNvSpPr txBox="1"/>
          <p:nvPr/>
        </p:nvSpPr>
        <p:spPr>
          <a:xfrm>
            <a:off x="404809" y="2253548"/>
            <a:ext cx="619125" cy="369332"/>
          </a:xfrm>
          <a:prstGeom prst="rect">
            <a:avLst/>
          </a:prstGeom>
          <a:noFill/>
        </p:spPr>
        <p:txBody>
          <a:bodyPr wrap="square">
            <a:spAutoFit/>
          </a:bodyPr>
          <a:lstStyle/>
          <a:p>
            <a:r>
              <a:rPr lang="en-US" sz="1800" dirty="0">
                <a:solidFill>
                  <a:srgbClr val="FFC000"/>
                </a:solidFill>
                <a:latin typeface="Russo One" panose="02000503050000020004" pitchFamily="2" charset="0"/>
              </a:rPr>
              <a:t>02</a:t>
            </a:r>
            <a:endParaRPr lang="en-PH" sz="1800" dirty="0">
              <a:solidFill>
                <a:srgbClr val="FFC000"/>
              </a:solidFill>
              <a:latin typeface="Russo One" panose="02000503050000020004" pitchFamily="2" charset="0"/>
            </a:endParaRPr>
          </a:p>
        </p:txBody>
      </p:sp>
      <p:sp>
        <p:nvSpPr>
          <p:cNvPr id="15" name="TextBox 14">
            <a:extLst>
              <a:ext uri="{FF2B5EF4-FFF2-40B4-BE49-F238E27FC236}">
                <a16:creationId xmlns:a16="http://schemas.microsoft.com/office/drawing/2014/main" id="{138DD9A5-A40F-E022-7FF1-25062B707D2A}"/>
              </a:ext>
            </a:extLst>
          </p:cNvPr>
          <p:cNvSpPr txBox="1"/>
          <p:nvPr/>
        </p:nvSpPr>
        <p:spPr>
          <a:xfrm>
            <a:off x="404809" y="3500289"/>
            <a:ext cx="619125" cy="369332"/>
          </a:xfrm>
          <a:prstGeom prst="rect">
            <a:avLst/>
          </a:prstGeom>
          <a:noFill/>
        </p:spPr>
        <p:txBody>
          <a:bodyPr wrap="square">
            <a:spAutoFit/>
          </a:bodyPr>
          <a:lstStyle/>
          <a:p>
            <a:r>
              <a:rPr lang="en-US" sz="1800" dirty="0">
                <a:solidFill>
                  <a:srgbClr val="004487"/>
                </a:solidFill>
                <a:latin typeface="Russo One" panose="02000503050000020004" pitchFamily="2" charset="0"/>
              </a:rPr>
              <a:t>03</a:t>
            </a:r>
            <a:endParaRPr lang="en-PH" sz="1800" dirty="0">
              <a:solidFill>
                <a:srgbClr val="004487"/>
              </a:solidFill>
              <a:latin typeface="Russo One" panose="02000503050000020004" pitchFamily="2" charset="0"/>
            </a:endParaRPr>
          </a:p>
        </p:txBody>
      </p:sp>
      <p:sp>
        <p:nvSpPr>
          <p:cNvPr id="16" name="Rectangle 15">
            <a:extLst>
              <a:ext uri="{FF2B5EF4-FFF2-40B4-BE49-F238E27FC236}">
                <a16:creationId xmlns:a16="http://schemas.microsoft.com/office/drawing/2014/main" id="{8DBA8483-4683-A2B7-95B3-189287FBD063}"/>
              </a:ext>
            </a:extLst>
          </p:cNvPr>
          <p:cNvSpPr/>
          <p:nvPr/>
        </p:nvSpPr>
        <p:spPr>
          <a:xfrm>
            <a:off x="6170075" y="4240960"/>
            <a:ext cx="4991100" cy="1627345"/>
          </a:xfrm>
          <a:prstGeom prst="rect">
            <a:avLst/>
          </a:prstGeom>
          <a:noFill/>
          <a:ln w="19050">
            <a:solidFill>
              <a:srgbClr val="004487"/>
            </a:solidFill>
            <a:prstDash val="lgDash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20" name="Freeform: Shape 19">
            <a:extLst>
              <a:ext uri="{FF2B5EF4-FFF2-40B4-BE49-F238E27FC236}">
                <a16:creationId xmlns:a16="http://schemas.microsoft.com/office/drawing/2014/main" id="{ED4B20CD-9E0F-E2C4-A529-DD39195AC200}"/>
              </a:ext>
            </a:extLst>
          </p:cNvPr>
          <p:cNvSpPr/>
          <p:nvPr/>
        </p:nvSpPr>
        <p:spPr>
          <a:xfrm>
            <a:off x="6170075" y="1686830"/>
            <a:ext cx="4991100" cy="2422525"/>
          </a:xfrm>
          <a:custGeom>
            <a:avLst/>
            <a:gdLst>
              <a:gd name="connsiteX0" fmla="*/ 1733550 w 4991100"/>
              <a:gd name="connsiteY0" fmla="*/ 0 h 2466974"/>
              <a:gd name="connsiteX1" fmla="*/ 3448050 w 4991100"/>
              <a:gd name="connsiteY1" fmla="*/ 0 h 2466974"/>
              <a:gd name="connsiteX2" fmla="*/ 4991100 w 4991100"/>
              <a:gd name="connsiteY2" fmla="*/ 0 h 2466974"/>
              <a:gd name="connsiteX3" fmla="*/ 4991100 w 4991100"/>
              <a:gd name="connsiteY3" fmla="*/ 2466974 h 2466974"/>
              <a:gd name="connsiteX4" fmla="*/ 3448050 w 4991100"/>
              <a:gd name="connsiteY4" fmla="*/ 2466974 h 2466974"/>
              <a:gd name="connsiteX5" fmla="*/ 0 w 4991100"/>
              <a:gd name="connsiteY5" fmla="*/ 2466974 h 2466974"/>
              <a:gd name="connsiteX6" fmla="*/ 0 w 4991100"/>
              <a:gd name="connsiteY6" fmla="*/ 1135227 h 2466974"/>
              <a:gd name="connsiteX7" fmla="*/ 3448050 w 4991100"/>
              <a:gd name="connsiteY7" fmla="*/ 1135227 h 2466974"/>
              <a:gd name="connsiteX8" fmla="*/ 3448050 w 4991100"/>
              <a:gd name="connsiteY8" fmla="*/ 1091684 h 2466974"/>
              <a:gd name="connsiteX9" fmla="*/ 1733550 w 4991100"/>
              <a:gd name="connsiteY9" fmla="*/ 1091684 h 2466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91100" h="2466974">
                <a:moveTo>
                  <a:pt x="1733550" y="0"/>
                </a:moveTo>
                <a:lnTo>
                  <a:pt x="3448050" y="0"/>
                </a:lnTo>
                <a:lnTo>
                  <a:pt x="4991100" y="0"/>
                </a:lnTo>
                <a:lnTo>
                  <a:pt x="4991100" y="2466974"/>
                </a:lnTo>
                <a:lnTo>
                  <a:pt x="3448050" y="2466974"/>
                </a:lnTo>
                <a:lnTo>
                  <a:pt x="0" y="2466974"/>
                </a:lnTo>
                <a:lnTo>
                  <a:pt x="0" y="1135227"/>
                </a:lnTo>
                <a:lnTo>
                  <a:pt x="3448050" y="1135227"/>
                </a:lnTo>
                <a:lnTo>
                  <a:pt x="3448050" y="1091684"/>
                </a:lnTo>
                <a:lnTo>
                  <a:pt x="1733550" y="1091684"/>
                </a:lnTo>
                <a:close/>
              </a:path>
            </a:pathLst>
          </a:custGeom>
          <a:noFill/>
          <a:ln w="19050">
            <a:solidFill>
              <a:srgbClr val="FFC000"/>
            </a:solidFill>
            <a:prstDash val="lgDashDot"/>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PH"/>
          </a:p>
        </p:txBody>
      </p:sp>
      <p:sp>
        <p:nvSpPr>
          <p:cNvPr id="21" name="TextBox 20">
            <a:extLst>
              <a:ext uri="{FF2B5EF4-FFF2-40B4-BE49-F238E27FC236}">
                <a16:creationId xmlns:a16="http://schemas.microsoft.com/office/drawing/2014/main" id="{CD57E91D-E942-149A-49F0-2CE906BD827C}"/>
              </a:ext>
            </a:extLst>
          </p:cNvPr>
          <p:cNvSpPr txBox="1"/>
          <p:nvPr/>
        </p:nvSpPr>
        <p:spPr>
          <a:xfrm>
            <a:off x="404809" y="1584011"/>
            <a:ext cx="3735666" cy="646331"/>
          </a:xfrm>
          <a:prstGeom prst="rect">
            <a:avLst/>
          </a:prstGeom>
          <a:noFill/>
        </p:spPr>
        <p:txBody>
          <a:bodyPr wrap="square">
            <a:spAutoFit/>
          </a:bodyPr>
          <a:lstStyle/>
          <a:p>
            <a:pPr algn="just"/>
            <a:r>
              <a:rPr lang="en-US" sz="1200" dirty="0">
                <a:latin typeface="Segoe UI" panose="020B0502040204020203" pitchFamily="34" charset="0"/>
                <a:cs typeface="Segoe UI" panose="020B0502040204020203" pitchFamily="34" charset="0"/>
              </a:rPr>
              <a:t>Shows production critical KPI that indicates overall</a:t>
            </a:r>
          </a:p>
          <a:p>
            <a:pPr algn="just"/>
            <a:r>
              <a:rPr lang="en-US" sz="1200" b="1" dirty="0">
                <a:solidFill>
                  <a:srgbClr val="004487"/>
                </a:solidFill>
                <a:latin typeface="Segoe UI" panose="020B0502040204020203" pitchFamily="34" charset="0"/>
                <a:cs typeface="Segoe UI" panose="020B0502040204020203" pitchFamily="34" charset="0"/>
              </a:rPr>
              <a:t>Production Line Health. </a:t>
            </a:r>
            <a:r>
              <a:rPr lang="en-US" sz="1200" dirty="0">
                <a:latin typeface="Segoe UI" panose="020B0502040204020203" pitchFamily="34" charset="0"/>
                <a:cs typeface="Segoe UI" panose="020B0502040204020203" pitchFamily="34" charset="0"/>
              </a:rPr>
              <a:t>Helps track overall health and performance at a glance.</a:t>
            </a:r>
            <a:endParaRPr lang="en-US" sz="1200" b="1" dirty="0">
              <a:latin typeface="Segoe UI" panose="020B0502040204020203" pitchFamily="34" charset="0"/>
              <a:cs typeface="Segoe UI" panose="020B0502040204020203" pitchFamily="34" charset="0"/>
            </a:endParaRPr>
          </a:p>
        </p:txBody>
      </p:sp>
      <p:sp>
        <p:nvSpPr>
          <p:cNvPr id="22" name="TextBox 21">
            <a:extLst>
              <a:ext uri="{FF2B5EF4-FFF2-40B4-BE49-F238E27FC236}">
                <a16:creationId xmlns:a16="http://schemas.microsoft.com/office/drawing/2014/main" id="{D2EC28D6-6E33-E37C-EF80-9DFC1AB18A15}"/>
              </a:ext>
            </a:extLst>
          </p:cNvPr>
          <p:cNvSpPr txBox="1"/>
          <p:nvPr/>
        </p:nvSpPr>
        <p:spPr>
          <a:xfrm>
            <a:off x="404809" y="2646086"/>
            <a:ext cx="3735666" cy="830997"/>
          </a:xfrm>
          <a:prstGeom prst="rect">
            <a:avLst/>
          </a:prstGeom>
          <a:noFill/>
        </p:spPr>
        <p:txBody>
          <a:bodyPr wrap="square">
            <a:spAutoFit/>
          </a:bodyPr>
          <a:lstStyle/>
          <a:p>
            <a:pPr algn="just"/>
            <a:r>
              <a:rPr lang="en-US" sz="1200" dirty="0">
                <a:latin typeface="Segoe UI" panose="020B0502040204020203" pitchFamily="34" charset="0"/>
                <a:cs typeface="Segoe UI" panose="020B0502040204020203" pitchFamily="34" charset="0"/>
              </a:rPr>
              <a:t>KPI that is more meaningful when have a daily breakdown for a quick overview of daily breakdown of </a:t>
            </a:r>
            <a:r>
              <a:rPr lang="en-US" sz="1200" b="1" dirty="0">
                <a:solidFill>
                  <a:srgbClr val="004487"/>
                </a:solidFill>
                <a:latin typeface="Segoe UI" panose="020B0502040204020203" pitchFamily="34" charset="0"/>
                <a:cs typeface="Segoe UI" panose="020B0502040204020203" pitchFamily="34" charset="0"/>
              </a:rPr>
              <a:t>equipment performance, batches produced and downtimes</a:t>
            </a:r>
          </a:p>
        </p:txBody>
      </p:sp>
      <p:sp>
        <p:nvSpPr>
          <p:cNvPr id="23" name="TextBox 22">
            <a:extLst>
              <a:ext uri="{FF2B5EF4-FFF2-40B4-BE49-F238E27FC236}">
                <a16:creationId xmlns:a16="http://schemas.microsoft.com/office/drawing/2014/main" id="{4273E1BF-B628-0D6A-853A-5CC3FA88B1B8}"/>
              </a:ext>
            </a:extLst>
          </p:cNvPr>
          <p:cNvSpPr txBox="1"/>
          <p:nvPr/>
        </p:nvSpPr>
        <p:spPr>
          <a:xfrm>
            <a:off x="404809" y="3892827"/>
            <a:ext cx="3735666" cy="830997"/>
          </a:xfrm>
          <a:prstGeom prst="rect">
            <a:avLst/>
          </a:prstGeom>
          <a:noFill/>
        </p:spPr>
        <p:txBody>
          <a:bodyPr wrap="square">
            <a:spAutoFit/>
          </a:bodyPr>
          <a:lstStyle/>
          <a:p>
            <a:pPr algn="just"/>
            <a:r>
              <a:rPr lang="en-US" sz="1200" b="1" dirty="0">
                <a:solidFill>
                  <a:srgbClr val="004487"/>
                </a:solidFill>
                <a:latin typeface="Segoe UI" panose="020B0502040204020203" pitchFamily="34" charset="0"/>
                <a:cs typeface="Segoe UI" panose="020B0502040204020203" pitchFamily="34" charset="0"/>
              </a:rPr>
              <a:t>Downtime factors breakdown </a:t>
            </a:r>
            <a:r>
              <a:rPr lang="en-US" sz="1200" dirty="0">
                <a:latin typeface="Segoe UI" panose="020B0502040204020203" pitchFamily="34" charset="0"/>
                <a:cs typeface="Segoe UI" panose="020B0502040204020203" pitchFamily="34" charset="0"/>
              </a:rPr>
              <a:t>for a granular explanation of which factors contributes most to the problem and what factors affected our productions per product.</a:t>
            </a:r>
            <a:endParaRPr lang="en-US" sz="1200" b="1" dirty="0">
              <a:solidFill>
                <a:srgbClr val="004487"/>
              </a:solidFill>
              <a:latin typeface="Segoe UI" panose="020B0502040204020203" pitchFamily="34" charset="0"/>
              <a:cs typeface="Segoe UI" panose="020B0502040204020203" pitchFamily="34" charset="0"/>
            </a:endParaRPr>
          </a:p>
        </p:txBody>
      </p:sp>
      <p:sp>
        <p:nvSpPr>
          <p:cNvPr id="24" name="Rectangle 23">
            <a:extLst>
              <a:ext uri="{FF2B5EF4-FFF2-40B4-BE49-F238E27FC236}">
                <a16:creationId xmlns:a16="http://schemas.microsoft.com/office/drawing/2014/main" id="{F713B28F-129C-D66D-B689-4631622CE7AD}"/>
              </a:ext>
            </a:extLst>
          </p:cNvPr>
          <p:cNvSpPr/>
          <p:nvPr/>
        </p:nvSpPr>
        <p:spPr>
          <a:xfrm>
            <a:off x="9368351" y="1725964"/>
            <a:ext cx="251898" cy="218171"/>
          </a:xfrm>
          <a:prstGeom prst="rect">
            <a:avLst/>
          </a:prstGeom>
          <a:noFill/>
          <a:ln w="19050">
            <a:solidFill>
              <a:srgbClr val="FF0000"/>
            </a:solidFill>
            <a:prstDash val="lgDash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solidFill>
                <a:srgbClr val="48BB4F"/>
              </a:solidFill>
            </a:endParaRPr>
          </a:p>
        </p:txBody>
      </p:sp>
      <p:sp>
        <p:nvSpPr>
          <p:cNvPr id="25" name="Rectangle 24">
            <a:extLst>
              <a:ext uri="{FF2B5EF4-FFF2-40B4-BE49-F238E27FC236}">
                <a16:creationId xmlns:a16="http://schemas.microsoft.com/office/drawing/2014/main" id="{6CE7EE02-6206-4518-D4F1-554D9823CCD9}"/>
              </a:ext>
            </a:extLst>
          </p:cNvPr>
          <p:cNvSpPr/>
          <p:nvPr/>
        </p:nvSpPr>
        <p:spPr>
          <a:xfrm>
            <a:off x="10909276" y="1686226"/>
            <a:ext cx="251898" cy="218171"/>
          </a:xfrm>
          <a:prstGeom prst="rect">
            <a:avLst/>
          </a:prstGeom>
          <a:noFill/>
          <a:ln w="19050">
            <a:solidFill>
              <a:srgbClr val="FF0000"/>
            </a:solidFill>
            <a:prstDash val="lgDash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solidFill>
                <a:srgbClr val="48BB4F"/>
              </a:solidFill>
            </a:endParaRPr>
          </a:p>
        </p:txBody>
      </p:sp>
      <p:sp>
        <p:nvSpPr>
          <p:cNvPr id="26" name="Rectangle 25">
            <a:extLst>
              <a:ext uri="{FF2B5EF4-FFF2-40B4-BE49-F238E27FC236}">
                <a16:creationId xmlns:a16="http://schemas.microsoft.com/office/drawing/2014/main" id="{B58F127B-47B3-90B6-748D-D0B33426238B}"/>
              </a:ext>
            </a:extLst>
          </p:cNvPr>
          <p:cNvSpPr/>
          <p:nvPr/>
        </p:nvSpPr>
        <p:spPr>
          <a:xfrm>
            <a:off x="7607129" y="1683904"/>
            <a:ext cx="251898" cy="218171"/>
          </a:xfrm>
          <a:prstGeom prst="rect">
            <a:avLst/>
          </a:prstGeom>
          <a:noFill/>
          <a:ln w="19050">
            <a:solidFill>
              <a:srgbClr val="FF0000"/>
            </a:solidFill>
            <a:prstDash val="lgDash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b="1" dirty="0">
              <a:solidFill>
                <a:srgbClr val="48BB4F"/>
              </a:solidFill>
            </a:endParaRPr>
          </a:p>
        </p:txBody>
      </p:sp>
      <p:sp>
        <p:nvSpPr>
          <p:cNvPr id="27" name="Rectangle 26">
            <a:extLst>
              <a:ext uri="{FF2B5EF4-FFF2-40B4-BE49-F238E27FC236}">
                <a16:creationId xmlns:a16="http://schemas.microsoft.com/office/drawing/2014/main" id="{4D875C7F-2069-06EA-946F-03DCA137F7BD}"/>
              </a:ext>
            </a:extLst>
          </p:cNvPr>
          <p:cNvSpPr/>
          <p:nvPr/>
        </p:nvSpPr>
        <p:spPr>
          <a:xfrm>
            <a:off x="8637049" y="4240960"/>
            <a:ext cx="251898" cy="218171"/>
          </a:xfrm>
          <a:prstGeom prst="rect">
            <a:avLst/>
          </a:prstGeom>
          <a:noFill/>
          <a:ln w="19050">
            <a:solidFill>
              <a:srgbClr val="FF0000"/>
            </a:solidFill>
            <a:prstDash val="lgDash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solidFill>
                <a:srgbClr val="48BB4F"/>
              </a:solidFill>
            </a:endParaRPr>
          </a:p>
        </p:txBody>
      </p:sp>
      <p:sp>
        <p:nvSpPr>
          <p:cNvPr id="28" name="Rectangle 27">
            <a:extLst>
              <a:ext uri="{FF2B5EF4-FFF2-40B4-BE49-F238E27FC236}">
                <a16:creationId xmlns:a16="http://schemas.microsoft.com/office/drawing/2014/main" id="{E46228F2-BB2F-0388-FF64-CBC8E64A9429}"/>
              </a:ext>
            </a:extLst>
          </p:cNvPr>
          <p:cNvSpPr/>
          <p:nvPr/>
        </p:nvSpPr>
        <p:spPr>
          <a:xfrm>
            <a:off x="10909276" y="4240960"/>
            <a:ext cx="251898" cy="218171"/>
          </a:xfrm>
          <a:prstGeom prst="rect">
            <a:avLst/>
          </a:prstGeom>
          <a:noFill/>
          <a:ln w="19050">
            <a:solidFill>
              <a:srgbClr val="FF0000"/>
            </a:solidFill>
            <a:prstDash val="lgDash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solidFill>
                <a:srgbClr val="48BB4F"/>
              </a:solidFill>
            </a:endParaRPr>
          </a:p>
        </p:txBody>
      </p:sp>
      <p:sp>
        <p:nvSpPr>
          <p:cNvPr id="29" name="Rectangle 28">
            <a:extLst>
              <a:ext uri="{FF2B5EF4-FFF2-40B4-BE49-F238E27FC236}">
                <a16:creationId xmlns:a16="http://schemas.microsoft.com/office/drawing/2014/main" id="{A5C5B830-E9D5-50CC-CBBD-D294ED8620A7}"/>
              </a:ext>
            </a:extLst>
          </p:cNvPr>
          <p:cNvSpPr/>
          <p:nvPr/>
        </p:nvSpPr>
        <p:spPr>
          <a:xfrm>
            <a:off x="9283529" y="2874529"/>
            <a:ext cx="251898" cy="218171"/>
          </a:xfrm>
          <a:prstGeom prst="rect">
            <a:avLst/>
          </a:prstGeom>
          <a:noFill/>
          <a:ln w="19050">
            <a:solidFill>
              <a:srgbClr val="FF0000"/>
            </a:solidFill>
            <a:prstDash val="lgDash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b="1" dirty="0">
              <a:solidFill>
                <a:srgbClr val="48BB4F"/>
              </a:solidFill>
            </a:endParaRPr>
          </a:p>
        </p:txBody>
      </p:sp>
      <p:sp>
        <p:nvSpPr>
          <p:cNvPr id="30" name="TextBox 29">
            <a:extLst>
              <a:ext uri="{FF2B5EF4-FFF2-40B4-BE49-F238E27FC236}">
                <a16:creationId xmlns:a16="http://schemas.microsoft.com/office/drawing/2014/main" id="{3CE92B64-2311-2E96-3A05-9F1FE9840B18}"/>
              </a:ext>
            </a:extLst>
          </p:cNvPr>
          <p:cNvSpPr txBox="1"/>
          <p:nvPr/>
        </p:nvSpPr>
        <p:spPr>
          <a:xfrm>
            <a:off x="404809" y="4747030"/>
            <a:ext cx="619125" cy="369332"/>
          </a:xfrm>
          <a:prstGeom prst="rect">
            <a:avLst/>
          </a:prstGeom>
          <a:noFill/>
        </p:spPr>
        <p:txBody>
          <a:bodyPr wrap="square">
            <a:spAutoFit/>
          </a:bodyPr>
          <a:lstStyle/>
          <a:p>
            <a:r>
              <a:rPr lang="en-US" sz="1800" dirty="0">
                <a:solidFill>
                  <a:srgbClr val="FF0000"/>
                </a:solidFill>
                <a:latin typeface="Russo One" panose="02000503050000020004" pitchFamily="2" charset="0"/>
              </a:rPr>
              <a:t>04</a:t>
            </a:r>
            <a:endParaRPr lang="en-PH" sz="1800" dirty="0">
              <a:solidFill>
                <a:srgbClr val="FF0000"/>
              </a:solidFill>
              <a:latin typeface="Russo One" panose="02000503050000020004" pitchFamily="2" charset="0"/>
            </a:endParaRPr>
          </a:p>
        </p:txBody>
      </p:sp>
      <p:sp>
        <p:nvSpPr>
          <p:cNvPr id="31" name="TextBox 30">
            <a:extLst>
              <a:ext uri="{FF2B5EF4-FFF2-40B4-BE49-F238E27FC236}">
                <a16:creationId xmlns:a16="http://schemas.microsoft.com/office/drawing/2014/main" id="{E080625A-D8DA-05CB-9F87-ECBB624F3661}"/>
              </a:ext>
            </a:extLst>
          </p:cNvPr>
          <p:cNvSpPr txBox="1"/>
          <p:nvPr/>
        </p:nvSpPr>
        <p:spPr>
          <a:xfrm>
            <a:off x="404809" y="5139571"/>
            <a:ext cx="3735666" cy="1015663"/>
          </a:xfrm>
          <a:prstGeom prst="rect">
            <a:avLst/>
          </a:prstGeom>
          <a:noFill/>
        </p:spPr>
        <p:txBody>
          <a:bodyPr wrap="square">
            <a:spAutoFit/>
          </a:bodyPr>
          <a:lstStyle/>
          <a:p>
            <a:pPr algn="just"/>
            <a:r>
              <a:rPr lang="en-US" sz="1200" b="1" dirty="0">
                <a:solidFill>
                  <a:srgbClr val="004487"/>
                </a:solidFill>
                <a:latin typeface="Segoe UI" panose="020B0502040204020203" pitchFamily="34" charset="0"/>
                <a:cs typeface="Segoe UI" panose="020B0502040204020203" pitchFamily="34" charset="0"/>
              </a:rPr>
              <a:t>Info button for context </a:t>
            </a:r>
            <a:r>
              <a:rPr lang="en-US" sz="1200" dirty="0">
                <a:latin typeface="Segoe UI" panose="020B0502040204020203" pitchFamily="34" charset="0"/>
                <a:cs typeface="Segoe UI" panose="020B0502040204020203" pitchFamily="34" charset="0"/>
              </a:rPr>
              <a:t>in consideration for people who doesn’t have any domain knowledge about the KPI shown, </a:t>
            </a:r>
            <a:r>
              <a:rPr lang="en-US" sz="1200" b="1" dirty="0">
                <a:solidFill>
                  <a:srgbClr val="004487"/>
                </a:solidFill>
                <a:latin typeface="Segoe UI" panose="020B0502040204020203" pitchFamily="34" charset="0"/>
                <a:cs typeface="Segoe UI" panose="020B0502040204020203" pitchFamily="34" charset="0"/>
              </a:rPr>
              <a:t>breaks down the explanation to what it shows and its purpose</a:t>
            </a:r>
            <a:r>
              <a:rPr lang="en-US" sz="1200" b="1" dirty="0">
                <a:latin typeface="Segoe UI" panose="020B0502040204020203" pitchFamily="34" charset="0"/>
                <a:cs typeface="Segoe UI" panose="020B0502040204020203" pitchFamily="34" charset="0"/>
              </a:rPr>
              <a:t>,</a:t>
            </a:r>
            <a:r>
              <a:rPr lang="en-US" sz="1200" dirty="0">
                <a:latin typeface="Segoe UI" panose="020B0502040204020203" pitchFamily="34" charset="0"/>
                <a:cs typeface="Segoe UI" panose="020B0502040204020203" pitchFamily="34" charset="0"/>
              </a:rPr>
              <a:t> explained in a manner that a 5 years old can understand</a:t>
            </a:r>
          </a:p>
        </p:txBody>
      </p:sp>
    </p:spTree>
    <p:extLst>
      <p:ext uri="{BB962C8B-B14F-4D97-AF65-F5344CB8AC3E}">
        <p14:creationId xmlns:p14="http://schemas.microsoft.com/office/powerpoint/2010/main" val="265348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778</TotalTime>
  <Words>1564</Words>
  <Application>Microsoft Office PowerPoint</Application>
  <PresentationFormat>Widescreen</PresentationFormat>
  <Paragraphs>140</Paragraphs>
  <Slides>12</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12</vt:i4>
      </vt:variant>
    </vt:vector>
  </HeadingPairs>
  <TitlesOfParts>
    <vt:vector size="22" baseType="lpstr">
      <vt:lpstr>Arial</vt:lpstr>
      <vt:lpstr>Calibri</vt:lpstr>
      <vt:lpstr>Calibri Light</vt:lpstr>
      <vt:lpstr>Montserrat Light</vt:lpstr>
      <vt:lpstr>Montserrat Medium</vt:lpstr>
      <vt:lpstr>Montserrat SemiBold</vt:lpstr>
      <vt:lpstr>Russo One</vt:lpstr>
      <vt:lpstr>Segoe UI</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Nixon Quesada</dc:creator>
  <cp:lastModifiedBy>Nixon Quesada</cp:lastModifiedBy>
  <cp:revision>3</cp:revision>
  <dcterms:created xsi:type="dcterms:W3CDTF">2025-06-12T06:48:27Z</dcterms:created>
  <dcterms:modified xsi:type="dcterms:W3CDTF">2025-06-13T00:39:43Z</dcterms:modified>
</cp:coreProperties>
</file>

<file path=docProps/thumbnail.jpeg>
</file>